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rimo Bold" charset="1" panose="020B0704020202020204"/>
      <p:regular r:id="rId15"/>
    </p:embeddedFont>
    <p:embeddedFont>
      <p:font typeface="Arimo" charset="1" panose="020B06040202020202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3"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0"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8"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099"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grpSp>
        <p:nvGrpSpPr>
          <p:cNvPr name="Group 20" id="20"/>
          <p:cNvGrpSpPr/>
          <p:nvPr/>
        </p:nvGrpSpPr>
        <p:grpSpPr>
          <a:xfrm rot="0">
            <a:off x="11430000" y="0"/>
            <a:ext cx="6858000" cy="10287000"/>
            <a:chOff x="0" y="0"/>
            <a:chExt cx="9144000" cy="13716000"/>
          </a:xfrm>
        </p:grpSpPr>
        <p:sp>
          <p:nvSpPr>
            <p:cNvPr name="Freeform 21" id="21"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stretch>
                <a:fillRect l="0" t="0" r="0" b="0"/>
              </a:stretch>
            </a:blipFill>
          </p:spPr>
        </p:sp>
      </p:grpSp>
      <p:sp>
        <p:nvSpPr>
          <p:cNvPr name="TextBox 22" id="22"/>
          <p:cNvSpPr txBox="true"/>
          <p:nvPr/>
        </p:nvSpPr>
        <p:spPr>
          <a:xfrm rot="0">
            <a:off x="992238" y="2344191"/>
            <a:ext cx="6202264" cy="813198"/>
          </a:xfrm>
          <a:prstGeom prst="rect">
            <a:avLst/>
          </a:prstGeom>
        </p:spPr>
        <p:txBody>
          <a:bodyPr anchor="t" rtlCol="false" tIns="0" lIns="0" bIns="0" rIns="0">
            <a:spAutoFit/>
          </a:bodyPr>
          <a:lstStyle/>
          <a:p>
            <a:pPr algn="l">
              <a:lnSpc>
                <a:spcPts val="6062"/>
              </a:lnSpc>
            </a:pPr>
            <a:r>
              <a:rPr lang="en-US" sz="4875" b="true">
                <a:solidFill>
                  <a:srgbClr val="373B48"/>
                </a:solidFill>
                <a:latin typeface="Arimo Bold"/>
                <a:ea typeface="Arimo Bold"/>
                <a:cs typeface="Arimo Bold"/>
                <a:sym typeface="Arimo Bold"/>
              </a:rPr>
              <a:t>Career Catalyst</a:t>
            </a:r>
          </a:p>
        </p:txBody>
      </p:sp>
      <p:sp>
        <p:nvSpPr>
          <p:cNvPr name="TextBox 23" id="23"/>
          <p:cNvSpPr txBox="true"/>
          <p:nvPr/>
        </p:nvSpPr>
        <p:spPr>
          <a:xfrm rot="0">
            <a:off x="992238" y="3472309"/>
            <a:ext cx="9445526" cy="3266480"/>
          </a:xfrm>
          <a:prstGeom prst="rect">
            <a:avLst/>
          </a:prstGeom>
        </p:spPr>
        <p:txBody>
          <a:bodyPr anchor="t" rtlCol="false" tIns="0" lIns="0" bIns="0" rIns="0">
            <a:spAutoFit/>
          </a:bodyPr>
          <a:lstStyle/>
          <a:p>
            <a:pPr algn="l">
              <a:lnSpc>
                <a:spcPts val="8375"/>
              </a:lnSpc>
            </a:pPr>
            <a:r>
              <a:rPr lang="en-US" sz="6687" b="true">
                <a:solidFill>
                  <a:srgbClr val="373B48"/>
                </a:solidFill>
                <a:latin typeface="Arimo Bold"/>
                <a:ea typeface="Arimo Bold"/>
                <a:cs typeface="Arimo Bold"/>
                <a:sym typeface="Arimo Bold"/>
              </a:rPr>
              <a:t>Catalyze Your Career With AI Precision</a:t>
            </a:r>
          </a:p>
        </p:txBody>
      </p:sp>
      <p:sp>
        <p:nvSpPr>
          <p:cNvPr name="TextBox 24" id="24"/>
          <p:cNvSpPr txBox="true"/>
          <p:nvPr/>
        </p:nvSpPr>
        <p:spPr>
          <a:xfrm rot="0">
            <a:off x="992238" y="7015609"/>
            <a:ext cx="9445526" cy="889099"/>
          </a:xfrm>
          <a:prstGeom prst="rect">
            <a:avLst/>
          </a:prstGeom>
        </p:spPr>
        <p:txBody>
          <a:bodyPr anchor="t" rtlCol="false" tIns="0" lIns="0" bIns="0" rIns="0">
            <a:spAutoFit/>
          </a:bodyPr>
          <a:lstStyle/>
          <a:p>
            <a:pPr algn="l">
              <a:lnSpc>
                <a:spcPts val="3125"/>
              </a:lnSpc>
            </a:pPr>
            <a:r>
              <a:rPr lang="en-US" sz="1937">
                <a:solidFill>
                  <a:srgbClr val="52586B"/>
                </a:solidFill>
                <a:latin typeface="Arimo"/>
                <a:ea typeface="Arimo"/>
                <a:cs typeface="Arimo"/>
                <a:sym typeface="Arimo"/>
              </a:rPr>
              <a:t>Transforming the way job seekers navigate their career journey through intelligent automation and personalized guidance.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3"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0"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8"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099"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sp>
        <p:nvSpPr>
          <p:cNvPr name="TextBox 20" id="20"/>
          <p:cNvSpPr txBox="true"/>
          <p:nvPr/>
        </p:nvSpPr>
        <p:spPr>
          <a:xfrm rot="0">
            <a:off x="978694" y="823020"/>
            <a:ext cx="9107984" cy="812155"/>
          </a:xfrm>
          <a:prstGeom prst="rect">
            <a:avLst/>
          </a:prstGeom>
        </p:spPr>
        <p:txBody>
          <a:bodyPr anchor="t" rtlCol="false" tIns="0" lIns="0" bIns="0" rIns="0">
            <a:spAutoFit/>
          </a:bodyPr>
          <a:lstStyle/>
          <a:p>
            <a:pPr algn="l">
              <a:lnSpc>
                <a:spcPts val="6000"/>
              </a:lnSpc>
            </a:pPr>
            <a:r>
              <a:rPr lang="en-US" sz="4812" b="true">
                <a:solidFill>
                  <a:srgbClr val="373B48"/>
                </a:solidFill>
                <a:latin typeface="Arimo Bold"/>
                <a:ea typeface="Arimo Bold"/>
                <a:cs typeface="Arimo Bold"/>
                <a:sym typeface="Arimo Bold"/>
              </a:rPr>
              <a:t>The Modern Job Hunt is Broken</a:t>
            </a:r>
          </a:p>
        </p:txBody>
      </p:sp>
      <p:sp>
        <p:nvSpPr>
          <p:cNvPr name="TextBox 21" id="21"/>
          <p:cNvSpPr txBox="true"/>
          <p:nvPr/>
        </p:nvSpPr>
        <p:spPr>
          <a:xfrm rot="0">
            <a:off x="978694" y="2301477"/>
            <a:ext cx="16330612" cy="887611"/>
          </a:xfrm>
          <a:prstGeom prst="rect">
            <a:avLst/>
          </a:prstGeom>
        </p:spPr>
        <p:txBody>
          <a:bodyPr anchor="t" rtlCol="false" tIns="0" lIns="0" bIns="0" rIns="0">
            <a:spAutoFit/>
          </a:bodyPr>
          <a:lstStyle/>
          <a:p>
            <a:pPr algn="l">
              <a:lnSpc>
                <a:spcPts val="3062"/>
              </a:lnSpc>
            </a:pPr>
            <a:r>
              <a:rPr lang="en-US" sz="1874">
                <a:solidFill>
                  <a:srgbClr val="52586B"/>
                </a:solidFill>
                <a:latin typeface="Arimo"/>
                <a:ea typeface="Arimo"/>
                <a:cs typeface="Arimo"/>
                <a:sym typeface="Arimo"/>
              </a:rPr>
              <a:t>Today's job market presents unprecedented challenges for talented professionals seeking their next opportunity. The application process has become a frustrating maze of repetitive tasks, algorithmic gatekeepers, and missed opportunities.</a:t>
            </a:r>
          </a:p>
        </p:txBody>
      </p:sp>
      <p:grpSp>
        <p:nvGrpSpPr>
          <p:cNvPr name="Group 22" id="22"/>
          <p:cNvGrpSpPr/>
          <p:nvPr/>
        </p:nvGrpSpPr>
        <p:grpSpPr>
          <a:xfrm rot="0">
            <a:off x="973931" y="3177779"/>
            <a:ext cx="8052495" cy="2808386"/>
            <a:chOff x="0" y="0"/>
            <a:chExt cx="10736660" cy="3744515"/>
          </a:xfrm>
        </p:grpSpPr>
        <p:sp>
          <p:nvSpPr>
            <p:cNvPr name="Freeform 23" id="23"/>
            <p:cNvSpPr/>
            <p:nvPr/>
          </p:nvSpPr>
          <p:spPr>
            <a:xfrm flipH="false" flipV="false" rot="0">
              <a:off x="6350" y="6350"/>
              <a:ext cx="10723880" cy="3731768"/>
            </a:xfrm>
            <a:custGeom>
              <a:avLst/>
              <a:gdLst/>
              <a:ahLst/>
              <a:cxnLst/>
              <a:rect r="r" b="b" t="t" l="l"/>
              <a:pathLst>
                <a:path h="3731768" w="10723880">
                  <a:moveTo>
                    <a:pt x="0" y="137033"/>
                  </a:moveTo>
                  <a:cubicBezTo>
                    <a:pt x="0" y="61341"/>
                    <a:pt x="61468" y="0"/>
                    <a:pt x="137287" y="0"/>
                  </a:cubicBezTo>
                  <a:lnTo>
                    <a:pt x="10586593" y="0"/>
                  </a:lnTo>
                  <a:cubicBezTo>
                    <a:pt x="10662412" y="0"/>
                    <a:pt x="10723880" y="61341"/>
                    <a:pt x="10723880" y="137033"/>
                  </a:cubicBezTo>
                  <a:lnTo>
                    <a:pt x="10723880" y="3594735"/>
                  </a:lnTo>
                  <a:cubicBezTo>
                    <a:pt x="10723880" y="3670427"/>
                    <a:pt x="10662412" y="3731768"/>
                    <a:pt x="10586593" y="3731768"/>
                  </a:cubicBezTo>
                  <a:lnTo>
                    <a:pt x="137287" y="3731768"/>
                  </a:lnTo>
                  <a:cubicBezTo>
                    <a:pt x="61468" y="3731768"/>
                    <a:pt x="0" y="3670427"/>
                    <a:pt x="0" y="3594735"/>
                  </a:cubicBezTo>
                  <a:close/>
                </a:path>
              </a:pathLst>
            </a:custGeom>
            <a:solidFill>
              <a:srgbClr val="E2E4E9"/>
            </a:solidFill>
          </p:spPr>
        </p:sp>
        <p:sp>
          <p:nvSpPr>
            <p:cNvPr name="Freeform 24" id="24"/>
            <p:cNvSpPr/>
            <p:nvPr/>
          </p:nvSpPr>
          <p:spPr>
            <a:xfrm flipH="false" flipV="false" rot="0">
              <a:off x="0" y="0"/>
              <a:ext cx="10736580" cy="3744468"/>
            </a:xfrm>
            <a:custGeom>
              <a:avLst/>
              <a:gdLst/>
              <a:ahLst/>
              <a:cxnLst/>
              <a:rect r="r" b="b" t="t" l="l"/>
              <a:pathLst>
                <a:path h="3744468" w="10736580">
                  <a:moveTo>
                    <a:pt x="0" y="143383"/>
                  </a:moveTo>
                  <a:cubicBezTo>
                    <a:pt x="0" y="64135"/>
                    <a:pt x="64389" y="0"/>
                    <a:pt x="143637" y="0"/>
                  </a:cubicBezTo>
                  <a:lnTo>
                    <a:pt x="10592943" y="0"/>
                  </a:lnTo>
                  <a:lnTo>
                    <a:pt x="10592943" y="6350"/>
                  </a:lnTo>
                  <a:lnTo>
                    <a:pt x="10592943" y="0"/>
                  </a:lnTo>
                  <a:cubicBezTo>
                    <a:pt x="10672318" y="0"/>
                    <a:pt x="10736580" y="64135"/>
                    <a:pt x="10736580" y="143383"/>
                  </a:cubicBezTo>
                  <a:lnTo>
                    <a:pt x="10730230" y="143383"/>
                  </a:lnTo>
                  <a:lnTo>
                    <a:pt x="10736580" y="143383"/>
                  </a:lnTo>
                  <a:lnTo>
                    <a:pt x="10736580" y="3601085"/>
                  </a:lnTo>
                  <a:lnTo>
                    <a:pt x="10730230" y="3601085"/>
                  </a:lnTo>
                  <a:lnTo>
                    <a:pt x="10736580" y="3601085"/>
                  </a:lnTo>
                  <a:cubicBezTo>
                    <a:pt x="10736580" y="3680333"/>
                    <a:pt x="10672191" y="3744468"/>
                    <a:pt x="10592943" y="3744468"/>
                  </a:cubicBezTo>
                  <a:lnTo>
                    <a:pt x="10592943" y="3738118"/>
                  </a:lnTo>
                  <a:lnTo>
                    <a:pt x="10592943" y="3744468"/>
                  </a:lnTo>
                  <a:lnTo>
                    <a:pt x="143637" y="3744468"/>
                  </a:lnTo>
                  <a:lnTo>
                    <a:pt x="143637" y="3738118"/>
                  </a:lnTo>
                  <a:lnTo>
                    <a:pt x="143637" y="3744468"/>
                  </a:lnTo>
                  <a:cubicBezTo>
                    <a:pt x="64389" y="3744468"/>
                    <a:pt x="0" y="3680333"/>
                    <a:pt x="0" y="3601085"/>
                  </a:cubicBezTo>
                  <a:lnTo>
                    <a:pt x="0" y="143383"/>
                  </a:lnTo>
                  <a:lnTo>
                    <a:pt x="6350" y="143383"/>
                  </a:lnTo>
                  <a:lnTo>
                    <a:pt x="0" y="143383"/>
                  </a:lnTo>
                  <a:moveTo>
                    <a:pt x="12700" y="143383"/>
                  </a:moveTo>
                  <a:lnTo>
                    <a:pt x="12700" y="3601085"/>
                  </a:lnTo>
                  <a:lnTo>
                    <a:pt x="6350" y="3601085"/>
                  </a:lnTo>
                  <a:lnTo>
                    <a:pt x="12700" y="3601085"/>
                  </a:lnTo>
                  <a:cubicBezTo>
                    <a:pt x="12700" y="3673221"/>
                    <a:pt x="71374" y="3731768"/>
                    <a:pt x="143637" y="3731768"/>
                  </a:cubicBezTo>
                  <a:lnTo>
                    <a:pt x="10592943" y="3731768"/>
                  </a:lnTo>
                  <a:cubicBezTo>
                    <a:pt x="10665333" y="3731768"/>
                    <a:pt x="10723880" y="3673221"/>
                    <a:pt x="10723880" y="3601085"/>
                  </a:cubicBezTo>
                  <a:lnTo>
                    <a:pt x="10723880" y="143383"/>
                  </a:lnTo>
                  <a:cubicBezTo>
                    <a:pt x="10724007" y="71247"/>
                    <a:pt x="10665333" y="12700"/>
                    <a:pt x="10592943" y="12700"/>
                  </a:cubicBezTo>
                  <a:lnTo>
                    <a:pt x="143637" y="12700"/>
                  </a:lnTo>
                  <a:lnTo>
                    <a:pt x="143637" y="6350"/>
                  </a:lnTo>
                  <a:lnTo>
                    <a:pt x="143637" y="12700"/>
                  </a:lnTo>
                  <a:cubicBezTo>
                    <a:pt x="71374" y="12700"/>
                    <a:pt x="12700" y="71247"/>
                    <a:pt x="12700" y="143383"/>
                  </a:cubicBezTo>
                  <a:close/>
                </a:path>
              </a:pathLst>
            </a:custGeom>
            <a:solidFill>
              <a:srgbClr val="C8CACF"/>
            </a:solidFill>
          </p:spPr>
        </p:sp>
      </p:grpSp>
      <p:grpSp>
        <p:nvGrpSpPr>
          <p:cNvPr name="Group 25" id="25"/>
          <p:cNvGrpSpPr/>
          <p:nvPr/>
        </p:nvGrpSpPr>
        <p:grpSpPr>
          <a:xfrm rot="0">
            <a:off x="1232892" y="3436739"/>
            <a:ext cx="734020" cy="734020"/>
            <a:chOff x="0" y="0"/>
            <a:chExt cx="978693" cy="978693"/>
          </a:xfrm>
        </p:grpSpPr>
        <p:sp>
          <p:nvSpPr>
            <p:cNvPr name="Freeform 26" id="26"/>
            <p:cNvSpPr/>
            <p:nvPr/>
          </p:nvSpPr>
          <p:spPr>
            <a:xfrm flipH="false" flipV="false" rot="0">
              <a:off x="0" y="0"/>
              <a:ext cx="978662" cy="978662"/>
            </a:xfrm>
            <a:custGeom>
              <a:avLst/>
              <a:gdLst/>
              <a:ahLst/>
              <a:cxnLst/>
              <a:rect r="r" b="b" t="t" l="l"/>
              <a:pathLst>
                <a:path h="978662" w="978662">
                  <a:moveTo>
                    <a:pt x="0" y="489331"/>
                  </a:moveTo>
                  <a:cubicBezTo>
                    <a:pt x="0" y="219075"/>
                    <a:pt x="219075" y="0"/>
                    <a:pt x="489331" y="0"/>
                  </a:cubicBezTo>
                  <a:cubicBezTo>
                    <a:pt x="759587" y="0"/>
                    <a:pt x="978662" y="219075"/>
                    <a:pt x="978662" y="489331"/>
                  </a:cubicBezTo>
                  <a:cubicBezTo>
                    <a:pt x="978662" y="759587"/>
                    <a:pt x="759587" y="978662"/>
                    <a:pt x="489331" y="978662"/>
                  </a:cubicBezTo>
                  <a:cubicBezTo>
                    <a:pt x="219075" y="978662"/>
                    <a:pt x="0" y="759587"/>
                    <a:pt x="0" y="489331"/>
                  </a:cubicBezTo>
                  <a:close/>
                </a:path>
              </a:pathLst>
            </a:custGeom>
            <a:solidFill>
              <a:srgbClr val="373B48"/>
            </a:solidFill>
          </p:spPr>
        </p:sp>
      </p:grpSp>
      <p:grpSp>
        <p:nvGrpSpPr>
          <p:cNvPr name="Group 27" id="27"/>
          <p:cNvGrpSpPr/>
          <p:nvPr/>
        </p:nvGrpSpPr>
        <p:grpSpPr>
          <a:xfrm rot="0">
            <a:off x="1434704" y="3597325"/>
            <a:ext cx="330250" cy="412849"/>
            <a:chOff x="0" y="0"/>
            <a:chExt cx="440333" cy="550465"/>
          </a:xfrm>
        </p:grpSpPr>
        <p:sp>
          <p:nvSpPr>
            <p:cNvPr name="Freeform 28" id="28" descr="preencoded.png"/>
            <p:cNvSpPr/>
            <p:nvPr/>
          </p:nvSpPr>
          <p:spPr>
            <a:xfrm flipH="false" flipV="false" rot="0">
              <a:off x="0" y="0"/>
              <a:ext cx="440309" cy="550418"/>
            </a:xfrm>
            <a:custGeom>
              <a:avLst/>
              <a:gdLst/>
              <a:ahLst/>
              <a:cxnLst/>
              <a:rect r="r" b="b" t="t" l="l"/>
              <a:pathLst>
                <a:path h="550418" w="440309">
                  <a:moveTo>
                    <a:pt x="0" y="0"/>
                  </a:moveTo>
                  <a:lnTo>
                    <a:pt x="440309" y="0"/>
                  </a:lnTo>
                  <a:lnTo>
                    <a:pt x="440309" y="550418"/>
                  </a:lnTo>
                  <a:lnTo>
                    <a:pt x="0" y="550418"/>
                  </a:lnTo>
                  <a:lnTo>
                    <a:pt x="0" y="0"/>
                  </a:lnTo>
                  <a:close/>
                </a:path>
              </a:pathLst>
            </a:custGeom>
            <a:blipFill>
              <a:blip r:embed="rId2"/>
              <a:stretch>
                <a:fillRect l="-876" t="0" r="-882" b="-8"/>
              </a:stretch>
            </a:blipFill>
          </p:spPr>
        </p:sp>
      </p:grpSp>
      <p:sp>
        <p:nvSpPr>
          <p:cNvPr name="TextBox 29" id="29"/>
          <p:cNvSpPr txBox="true"/>
          <p:nvPr/>
        </p:nvSpPr>
        <p:spPr>
          <a:xfrm rot="0">
            <a:off x="1232892" y="4386857"/>
            <a:ext cx="4834830" cy="410766"/>
          </a:xfrm>
          <a:prstGeom prst="rect">
            <a:avLst/>
          </a:prstGeom>
        </p:spPr>
        <p:txBody>
          <a:bodyPr anchor="t" rtlCol="false" tIns="0" lIns="0" bIns="0" rIns="0">
            <a:spAutoFit/>
          </a:bodyPr>
          <a:lstStyle/>
          <a:p>
            <a:pPr algn="l">
              <a:lnSpc>
                <a:spcPts val="3000"/>
              </a:lnSpc>
            </a:pPr>
            <a:r>
              <a:rPr lang="en-US" sz="2375" b="true">
                <a:solidFill>
                  <a:srgbClr val="52586B"/>
                </a:solidFill>
                <a:latin typeface="Arimo Bold"/>
                <a:ea typeface="Arimo Bold"/>
                <a:cs typeface="Arimo Bold"/>
                <a:sym typeface="Arimo Bold"/>
              </a:rPr>
              <a:t>Time-Consuming Customization</a:t>
            </a:r>
          </a:p>
        </p:txBody>
      </p:sp>
      <p:sp>
        <p:nvSpPr>
          <p:cNvPr name="TextBox 30" id="30"/>
          <p:cNvSpPr txBox="true"/>
          <p:nvPr/>
        </p:nvSpPr>
        <p:spPr>
          <a:xfrm rot="0">
            <a:off x="1232892" y="4839593"/>
            <a:ext cx="7534572" cy="887611"/>
          </a:xfrm>
          <a:prstGeom prst="rect">
            <a:avLst/>
          </a:prstGeom>
        </p:spPr>
        <p:txBody>
          <a:bodyPr anchor="t" rtlCol="false" tIns="0" lIns="0" bIns="0" rIns="0">
            <a:spAutoFit/>
          </a:bodyPr>
          <a:lstStyle/>
          <a:p>
            <a:pPr algn="l">
              <a:lnSpc>
                <a:spcPts val="3062"/>
              </a:lnSpc>
            </a:pPr>
            <a:r>
              <a:rPr lang="en-US" sz="1874">
                <a:solidFill>
                  <a:srgbClr val="52586B"/>
                </a:solidFill>
                <a:latin typeface="Arimo"/>
                <a:ea typeface="Arimo"/>
                <a:cs typeface="Arimo"/>
                <a:sym typeface="Arimo"/>
              </a:rPr>
              <a:t>Job seekers spend 3-4 hours crafting a unique resume for each application, leading to exhaustion and fewer applications submitted.</a:t>
            </a:r>
          </a:p>
        </p:txBody>
      </p:sp>
      <p:grpSp>
        <p:nvGrpSpPr>
          <p:cNvPr name="Group 31" id="31"/>
          <p:cNvGrpSpPr/>
          <p:nvPr/>
        </p:nvGrpSpPr>
        <p:grpSpPr>
          <a:xfrm rot="0">
            <a:off x="9261574" y="3177779"/>
            <a:ext cx="8052495" cy="2808386"/>
            <a:chOff x="0" y="0"/>
            <a:chExt cx="10736660" cy="3744515"/>
          </a:xfrm>
        </p:grpSpPr>
        <p:sp>
          <p:nvSpPr>
            <p:cNvPr name="Freeform 32" id="32"/>
            <p:cNvSpPr/>
            <p:nvPr/>
          </p:nvSpPr>
          <p:spPr>
            <a:xfrm flipH="false" flipV="false" rot="0">
              <a:off x="6350" y="6350"/>
              <a:ext cx="10723880" cy="3731768"/>
            </a:xfrm>
            <a:custGeom>
              <a:avLst/>
              <a:gdLst/>
              <a:ahLst/>
              <a:cxnLst/>
              <a:rect r="r" b="b" t="t" l="l"/>
              <a:pathLst>
                <a:path h="3731768" w="10723880">
                  <a:moveTo>
                    <a:pt x="0" y="137033"/>
                  </a:moveTo>
                  <a:cubicBezTo>
                    <a:pt x="0" y="61341"/>
                    <a:pt x="61468" y="0"/>
                    <a:pt x="137287" y="0"/>
                  </a:cubicBezTo>
                  <a:lnTo>
                    <a:pt x="10586593" y="0"/>
                  </a:lnTo>
                  <a:cubicBezTo>
                    <a:pt x="10662412" y="0"/>
                    <a:pt x="10723880" y="61341"/>
                    <a:pt x="10723880" y="137033"/>
                  </a:cubicBezTo>
                  <a:lnTo>
                    <a:pt x="10723880" y="3594735"/>
                  </a:lnTo>
                  <a:cubicBezTo>
                    <a:pt x="10723880" y="3670427"/>
                    <a:pt x="10662412" y="3731768"/>
                    <a:pt x="10586593" y="3731768"/>
                  </a:cubicBezTo>
                  <a:lnTo>
                    <a:pt x="137287" y="3731768"/>
                  </a:lnTo>
                  <a:cubicBezTo>
                    <a:pt x="61468" y="3731768"/>
                    <a:pt x="0" y="3670427"/>
                    <a:pt x="0" y="3594735"/>
                  </a:cubicBezTo>
                  <a:close/>
                </a:path>
              </a:pathLst>
            </a:custGeom>
            <a:solidFill>
              <a:srgbClr val="E2E4E9"/>
            </a:solidFill>
          </p:spPr>
        </p:sp>
        <p:sp>
          <p:nvSpPr>
            <p:cNvPr name="Freeform 33" id="33"/>
            <p:cNvSpPr/>
            <p:nvPr/>
          </p:nvSpPr>
          <p:spPr>
            <a:xfrm flipH="false" flipV="false" rot="0">
              <a:off x="0" y="0"/>
              <a:ext cx="10736580" cy="3744468"/>
            </a:xfrm>
            <a:custGeom>
              <a:avLst/>
              <a:gdLst/>
              <a:ahLst/>
              <a:cxnLst/>
              <a:rect r="r" b="b" t="t" l="l"/>
              <a:pathLst>
                <a:path h="3744468" w="10736580">
                  <a:moveTo>
                    <a:pt x="0" y="143383"/>
                  </a:moveTo>
                  <a:cubicBezTo>
                    <a:pt x="0" y="64135"/>
                    <a:pt x="64389" y="0"/>
                    <a:pt x="143637" y="0"/>
                  </a:cubicBezTo>
                  <a:lnTo>
                    <a:pt x="10592943" y="0"/>
                  </a:lnTo>
                  <a:lnTo>
                    <a:pt x="10592943" y="6350"/>
                  </a:lnTo>
                  <a:lnTo>
                    <a:pt x="10592943" y="0"/>
                  </a:lnTo>
                  <a:cubicBezTo>
                    <a:pt x="10672318" y="0"/>
                    <a:pt x="10736580" y="64135"/>
                    <a:pt x="10736580" y="143383"/>
                  </a:cubicBezTo>
                  <a:lnTo>
                    <a:pt x="10730230" y="143383"/>
                  </a:lnTo>
                  <a:lnTo>
                    <a:pt x="10736580" y="143383"/>
                  </a:lnTo>
                  <a:lnTo>
                    <a:pt x="10736580" y="3601085"/>
                  </a:lnTo>
                  <a:lnTo>
                    <a:pt x="10730230" y="3601085"/>
                  </a:lnTo>
                  <a:lnTo>
                    <a:pt x="10736580" y="3601085"/>
                  </a:lnTo>
                  <a:cubicBezTo>
                    <a:pt x="10736580" y="3680333"/>
                    <a:pt x="10672191" y="3744468"/>
                    <a:pt x="10592943" y="3744468"/>
                  </a:cubicBezTo>
                  <a:lnTo>
                    <a:pt x="10592943" y="3738118"/>
                  </a:lnTo>
                  <a:lnTo>
                    <a:pt x="10592943" y="3744468"/>
                  </a:lnTo>
                  <a:lnTo>
                    <a:pt x="143637" y="3744468"/>
                  </a:lnTo>
                  <a:lnTo>
                    <a:pt x="143637" y="3738118"/>
                  </a:lnTo>
                  <a:lnTo>
                    <a:pt x="143637" y="3744468"/>
                  </a:lnTo>
                  <a:cubicBezTo>
                    <a:pt x="64389" y="3744468"/>
                    <a:pt x="0" y="3680333"/>
                    <a:pt x="0" y="3601085"/>
                  </a:cubicBezTo>
                  <a:lnTo>
                    <a:pt x="0" y="143383"/>
                  </a:lnTo>
                  <a:lnTo>
                    <a:pt x="6350" y="143383"/>
                  </a:lnTo>
                  <a:lnTo>
                    <a:pt x="0" y="143383"/>
                  </a:lnTo>
                  <a:moveTo>
                    <a:pt x="12700" y="143383"/>
                  </a:moveTo>
                  <a:lnTo>
                    <a:pt x="12700" y="3601085"/>
                  </a:lnTo>
                  <a:lnTo>
                    <a:pt x="6350" y="3601085"/>
                  </a:lnTo>
                  <a:lnTo>
                    <a:pt x="12700" y="3601085"/>
                  </a:lnTo>
                  <a:cubicBezTo>
                    <a:pt x="12700" y="3673221"/>
                    <a:pt x="71374" y="3731768"/>
                    <a:pt x="143637" y="3731768"/>
                  </a:cubicBezTo>
                  <a:lnTo>
                    <a:pt x="10592943" y="3731768"/>
                  </a:lnTo>
                  <a:cubicBezTo>
                    <a:pt x="10665333" y="3731768"/>
                    <a:pt x="10723880" y="3673221"/>
                    <a:pt x="10723880" y="3601085"/>
                  </a:cubicBezTo>
                  <a:lnTo>
                    <a:pt x="10723880" y="143383"/>
                  </a:lnTo>
                  <a:cubicBezTo>
                    <a:pt x="10724007" y="71247"/>
                    <a:pt x="10665333" y="12700"/>
                    <a:pt x="10592943" y="12700"/>
                  </a:cubicBezTo>
                  <a:lnTo>
                    <a:pt x="143637" y="12700"/>
                  </a:lnTo>
                  <a:lnTo>
                    <a:pt x="143637" y="6350"/>
                  </a:lnTo>
                  <a:lnTo>
                    <a:pt x="143637" y="12700"/>
                  </a:lnTo>
                  <a:cubicBezTo>
                    <a:pt x="71374" y="12700"/>
                    <a:pt x="12700" y="71247"/>
                    <a:pt x="12700" y="143383"/>
                  </a:cubicBezTo>
                  <a:close/>
                </a:path>
              </a:pathLst>
            </a:custGeom>
            <a:solidFill>
              <a:srgbClr val="C8CACF"/>
            </a:solidFill>
          </p:spPr>
        </p:sp>
      </p:grpSp>
      <p:grpSp>
        <p:nvGrpSpPr>
          <p:cNvPr name="Group 34" id="34"/>
          <p:cNvGrpSpPr/>
          <p:nvPr/>
        </p:nvGrpSpPr>
        <p:grpSpPr>
          <a:xfrm rot="0">
            <a:off x="9520535" y="3436739"/>
            <a:ext cx="734020" cy="734020"/>
            <a:chOff x="0" y="0"/>
            <a:chExt cx="978693" cy="978693"/>
          </a:xfrm>
        </p:grpSpPr>
        <p:sp>
          <p:nvSpPr>
            <p:cNvPr name="Freeform 35" id="35"/>
            <p:cNvSpPr/>
            <p:nvPr/>
          </p:nvSpPr>
          <p:spPr>
            <a:xfrm flipH="false" flipV="false" rot="0">
              <a:off x="0" y="0"/>
              <a:ext cx="978662" cy="978662"/>
            </a:xfrm>
            <a:custGeom>
              <a:avLst/>
              <a:gdLst/>
              <a:ahLst/>
              <a:cxnLst/>
              <a:rect r="r" b="b" t="t" l="l"/>
              <a:pathLst>
                <a:path h="978662" w="978662">
                  <a:moveTo>
                    <a:pt x="0" y="489331"/>
                  </a:moveTo>
                  <a:cubicBezTo>
                    <a:pt x="0" y="219075"/>
                    <a:pt x="219075" y="0"/>
                    <a:pt x="489331" y="0"/>
                  </a:cubicBezTo>
                  <a:cubicBezTo>
                    <a:pt x="759587" y="0"/>
                    <a:pt x="978662" y="219075"/>
                    <a:pt x="978662" y="489331"/>
                  </a:cubicBezTo>
                  <a:cubicBezTo>
                    <a:pt x="978662" y="759587"/>
                    <a:pt x="759587" y="978662"/>
                    <a:pt x="489331" y="978662"/>
                  </a:cubicBezTo>
                  <a:cubicBezTo>
                    <a:pt x="219075" y="978662"/>
                    <a:pt x="0" y="759587"/>
                    <a:pt x="0" y="489331"/>
                  </a:cubicBezTo>
                  <a:close/>
                </a:path>
              </a:pathLst>
            </a:custGeom>
            <a:solidFill>
              <a:srgbClr val="373B48"/>
            </a:solidFill>
          </p:spPr>
        </p:sp>
      </p:grpSp>
      <p:grpSp>
        <p:nvGrpSpPr>
          <p:cNvPr name="Group 36" id="36"/>
          <p:cNvGrpSpPr/>
          <p:nvPr/>
        </p:nvGrpSpPr>
        <p:grpSpPr>
          <a:xfrm rot="0">
            <a:off x="9722346" y="3597325"/>
            <a:ext cx="330250" cy="412849"/>
            <a:chOff x="0" y="0"/>
            <a:chExt cx="440333" cy="550465"/>
          </a:xfrm>
        </p:grpSpPr>
        <p:sp>
          <p:nvSpPr>
            <p:cNvPr name="Freeform 37" id="37" descr="preencoded.png"/>
            <p:cNvSpPr/>
            <p:nvPr/>
          </p:nvSpPr>
          <p:spPr>
            <a:xfrm flipH="false" flipV="false" rot="0">
              <a:off x="0" y="0"/>
              <a:ext cx="440309" cy="550418"/>
            </a:xfrm>
            <a:custGeom>
              <a:avLst/>
              <a:gdLst/>
              <a:ahLst/>
              <a:cxnLst/>
              <a:rect r="r" b="b" t="t" l="l"/>
              <a:pathLst>
                <a:path h="550418" w="440309">
                  <a:moveTo>
                    <a:pt x="0" y="0"/>
                  </a:moveTo>
                  <a:lnTo>
                    <a:pt x="440309" y="0"/>
                  </a:lnTo>
                  <a:lnTo>
                    <a:pt x="440309" y="550418"/>
                  </a:lnTo>
                  <a:lnTo>
                    <a:pt x="0" y="550418"/>
                  </a:lnTo>
                  <a:lnTo>
                    <a:pt x="0" y="0"/>
                  </a:lnTo>
                  <a:close/>
                </a:path>
              </a:pathLst>
            </a:custGeom>
            <a:blipFill>
              <a:blip r:embed="rId3"/>
              <a:stretch>
                <a:fillRect l="-876" t="0" r="-882" b="-8"/>
              </a:stretch>
            </a:blipFill>
          </p:spPr>
        </p:sp>
      </p:grpSp>
      <p:sp>
        <p:nvSpPr>
          <p:cNvPr name="TextBox 38" id="38"/>
          <p:cNvSpPr txBox="true"/>
          <p:nvPr/>
        </p:nvSpPr>
        <p:spPr>
          <a:xfrm rot="0">
            <a:off x="9520535" y="4386857"/>
            <a:ext cx="3058566" cy="410766"/>
          </a:xfrm>
          <a:prstGeom prst="rect">
            <a:avLst/>
          </a:prstGeom>
        </p:spPr>
        <p:txBody>
          <a:bodyPr anchor="t" rtlCol="false" tIns="0" lIns="0" bIns="0" rIns="0">
            <a:spAutoFit/>
          </a:bodyPr>
          <a:lstStyle/>
          <a:p>
            <a:pPr algn="l">
              <a:lnSpc>
                <a:spcPts val="3000"/>
              </a:lnSpc>
            </a:pPr>
            <a:r>
              <a:rPr lang="en-US" sz="2375" b="true">
                <a:solidFill>
                  <a:srgbClr val="52586B"/>
                </a:solidFill>
                <a:latin typeface="Arimo Bold"/>
                <a:ea typeface="Arimo Bold"/>
                <a:cs typeface="Arimo Bold"/>
                <a:sym typeface="Arimo Bold"/>
              </a:rPr>
              <a:t>ATS Black Hole</a:t>
            </a:r>
          </a:p>
        </p:txBody>
      </p:sp>
      <p:sp>
        <p:nvSpPr>
          <p:cNvPr name="TextBox 39" id="39"/>
          <p:cNvSpPr txBox="true"/>
          <p:nvPr/>
        </p:nvSpPr>
        <p:spPr>
          <a:xfrm rot="0">
            <a:off x="9520535" y="4839593"/>
            <a:ext cx="7534572" cy="887611"/>
          </a:xfrm>
          <a:prstGeom prst="rect">
            <a:avLst/>
          </a:prstGeom>
        </p:spPr>
        <p:txBody>
          <a:bodyPr anchor="t" rtlCol="false" tIns="0" lIns="0" bIns="0" rIns="0">
            <a:spAutoFit/>
          </a:bodyPr>
          <a:lstStyle/>
          <a:p>
            <a:pPr algn="l">
              <a:lnSpc>
                <a:spcPts val="3062"/>
              </a:lnSpc>
            </a:pPr>
            <a:r>
              <a:rPr lang="en-US" sz="1874">
                <a:solidFill>
                  <a:srgbClr val="52586B"/>
                </a:solidFill>
                <a:latin typeface="Arimo"/>
                <a:ea typeface="Arimo"/>
                <a:cs typeface="Arimo"/>
                <a:sym typeface="Arimo"/>
              </a:rPr>
              <a:t>75% of resumes are automatically rejected by Applicant Tracking Systems before any human recruiter reviews them.</a:t>
            </a:r>
          </a:p>
        </p:txBody>
      </p:sp>
      <p:grpSp>
        <p:nvGrpSpPr>
          <p:cNvPr name="Group 40" id="40"/>
          <p:cNvGrpSpPr/>
          <p:nvPr/>
        </p:nvGrpSpPr>
        <p:grpSpPr>
          <a:xfrm rot="0">
            <a:off x="973931" y="6221314"/>
            <a:ext cx="8052495" cy="3199805"/>
            <a:chOff x="0" y="0"/>
            <a:chExt cx="10736660" cy="4266407"/>
          </a:xfrm>
        </p:grpSpPr>
        <p:sp>
          <p:nvSpPr>
            <p:cNvPr name="Freeform 41" id="41"/>
            <p:cNvSpPr/>
            <p:nvPr/>
          </p:nvSpPr>
          <p:spPr>
            <a:xfrm flipH="false" flipV="false" rot="0">
              <a:off x="6350" y="6350"/>
              <a:ext cx="10724007" cy="4253738"/>
            </a:xfrm>
            <a:custGeom>
              <a:avLst/>
              <a:gdLst/>
              <a:ahLst/>
              <a:cxnLst/>
              <a:rect r="r" b="b" t="t" l="l"/>
              <a:pathLst>
                <a:path h="4253738" w="10724007">
                  <a:moveTo>
                    <a:pt x="0" y="137033"/>
                  </a:moveTo>
                  <a:cubicBezTo>
                    <a:pt x="0" y="61341"/>
                    <a:pt x="61468" y="0"/>
                    <a:pt x="137287" y="0"/>
                  </a:cubicBezTo>
                  <a:lnTo>
                    <a:pt x="10586720" y="0"/>
                  </a:lnTo>
                  <a:cubicBezTo>
                    <a:pt x="10662538" y="0"/>
                    <a:pt x="10724007" y="61341"/>
                    <a:pt x="10724007" y="137033"/>
                  </a:cubicBezTo>
                  <a:lnTo>
                    <a:pt x="10724007" y="4116705"/>
                  </a:lnTo>
                  <a:cubicBezTo>
                    <a:pt x="10724007" y="4192397"/>
                    <a:pt x="10662538" y="4253738"/>
                    <a:pt x="10586720" y="4253738"/>
                  </a:cubicBezTo>
                  <a:lnTo>
                    <a:pt x="137287" y="4253738"/>
                  </a:lnTo>
                  <a:cubicBezTo>
                    <a:pt x="61468" y="4253738"/>
                    <a:pt x="0" y="4192397"/>
                    <a:pt x="0" y="4116705"/>
                  </a:cubicBezTo>
                  <a:close/>
                </a:path>
              </a:pathLst>
            </a:custGeom>
            <a:solidFill>
              <a:srgbClr val="E2E4E9"/>
            </a:solidFill>
          </p:spPr>
        </p:sp>
        <p:sp>
          <p:nvSpPr>
            <p:cNvPr name="Freeform 42" id="42"/>
            <p:cNvSpPr/>
            <p:nvPr/>
          </p:nvSpPr>
          <p:spPr>
            <a:xfrm flipH="false" flipV="false" rot="0">
              <a:off x="0" y="0"/>
              <a:ext cx="10736707" cy="4266438"/>
            </a:xfrm>
            <a:custGeom>
              <a:avLst/>
              <a:gdLst/>
              <a:ahLst/>
              <a:cxnLst/>
              <a:rect r="r" b="b" t="t" l="l"/>
              <a:pathLst>
                <a:path h="4266438" w="10736707">
                  <a:moveTo>
                    <a:pt x="0" y="143383"/>
                  </a:moveTo>
                  <a:cubicBezTo>
                    <a:pt x="0" y="64135"/>
                    <a:pt x="64262" y="0"/>
                    <a:pt x="143637" y="0"/>
                  </a:cubicBezTo>
                  <a:lnTo>
                    <a:pt x="10593070" y="0"/>
                  </a:lnTo>
                  <a:lnTo>
                    <a:pt x="10593070" y="6350"/>
                  </a:lnTo>
                  <a:lnTo>
                    <a:pt x="10593070" y="0"/>
                  </a:lnTo>
                  <a:cubicBezTo>
                    <a:pt x="10672318" y="0"/>
                    <a:pt x="10736707" y="64135"/>
                    <a:pt x="10736707" y="143383"/>
                  </a:cubicBezTo>
                  <a:lnTo>
                    <a:pt x="10730357" y="143383"/>
                  </a:lnTo>
                  <a:lnTo>
                    <a:pt x="10736707" y="143383"/>
                  </a:lnTo>
                  <a:lnTo>
                    <a:pt x="10736707" y="4123055"/>
                  </a:lnTo>
                  <a:lnTo>
                    <a:pt x="10730357" y="4123055"/>
                  </a:lnTo>
                  <a:lnTo>
                    <a:pt x="10736707" y="4123055"/>
                  </a:lnTo>
                  <a:cubicBezTo>
                    <a:pt x="10736707" y="4202303"/>
                    <a:pt x="10672445" y="4266438"/>
                    <a:pt x="10593070" y="4266438"/>
                  </a:cubicBezTo>
                  <a:lnTo>
                    <a:pt x="10593070" y="4260088"/>
                  </a:lnTo>
                  <a:lnTo>
                    <a:pt x="10593070" y="4266438"/>
                  </a:lnTo>
                  <a:lnTo>
                    <a:pt x="143637" y="4266438"/>
                  </a:lnTo>
                  <a:lnTo>
                    <a:pt x="143637" y="4260088"/>
                  </a:lnTo>
                  <a:lnTo>
                    <a:pt x="143637" y="4266438"/>
                  </a:lnTo>
                  <a:cubicBezTo>
                    <a:pt x="64262" y="4266438"/>
                    <a:pt x="0" y="4202176"/>
                    <a:pt x="0" y="4123055"/>
                  </a:cubicBezTo>
                  <a:lnTo>
                    <a:pt x="0" y="143383"/>
                  </a:lnTo>
                  <a:lnTo>
                    <a:pt x="6350" y="143383"/>
                  </a:lnTo>
                  <a:lnTo>
                    <a:pt x="0" y="143383"/>
                  </a:lnTo>
                  <a:moveTo>
                    <a:pt x="12700" y="143383"/>
                  </a:moveTo>
                  <a:lnTo>
                    <a:pt x="12700" y="4123055"/>
                  </a:lnTo>
                  <a:lnTo>
                    <a:pt x="6350" y="4123055"/>
                  </a:lnTo>
                  <a:lnTo>
                    <a:pt x="12700" y="4123055"/>
                  </a:lnTo>
                  <a:cubicBezTo>
                    <a:pt x="12700" y="4195191"/>
                    <a:pt x="71247" y="4253738"/>
                    <a:pt x="143637" y="4253738"/>
                  </a:cubicBezTo>
                  <a:lnTo>
                    <a:pt x="10593070" y="4253738"/>
                  </a:lnTo>
                  <a:cubicBezTo>
                    <a:pt x="10665333" y="4253738"/>
                    <a:pt x="10724007" y="4195191"/>
                    <a:pt x="10724007" y="4123055"/>
                  </a:cubicBezTo>
                  <a:lnTo>
                    <a:pt x="10724007" y="143383"/>
                  </a:lnTo>
                  <a:cubicBezTo>
                    <a:pt x="10724007" y="71247"/>
                    <a:pt x="10665333" y="12700"/>
                    <a:pt x="10593070" y="12700"/>
                  </a:cubicBezTo>
                  <a:lnTo>
                    <a:pt x="143637" y="12700"/>
                  </a:lnTo>
                  <a:lnTo>
                    <a:pt x="143637" y="6350"/>
                  </a:lnTo>
                  <a:lnTo>
                    <a:pt x="143637" y="12700"/>
                  </a:lnTo>
                  <a:cubicBezTo>
                    <a:pt x="71247" y="12700"/>
                    <a:pt x="12700" y="71247"/>
                    <a:pt x="12700" y="143383"/>
                  </a:cubicBezTo>
                  <a:close/>
                </a:path>
              </a:pathLst>
            </a:custGeom>
            <a:solidFill>
              <a:srgbClr val="C8CACF"/>
            </a:solidFill>
          </p:spPr>
        </p:sp>
      </p:grpSp>
      <p:grpSp>
        <p:nvGrpSpPr>
          <p:cNvPr name="Group 43" id="43"/>
          <p:cNvGrpSpPr/>
          <p:nvPr/>
        </p:nvGrpSpPr>
        <p:grpSpPr>
          <a:xfrm rot="0">
            <a:off x="1232892" y="6480274"/>
            <a:ext cx="734020" cy="734020"/>
            <a:chOff x="0" y="0"/>
            <a:chExt cx="978693" cy="978693"/>
          </a:xfrm>
        </p:grpSpPr>
        <p:sp>
          <p:nvSpPr>
            <p:cNvPr name="Freeform 44" id="44"/>
            <p:cNvSpPr/>
            <p:nvPr/>
          </p:nvSpPr>
          <p:spPr>
            <a:xfrm flipH="false" flipV="false" rot="0">
              <a:off x="0" y="0"/>
              <a:ext cx="978662" cy="978662"/>
            </a:xfrm>
            <a:custGeom>
              <a:avLst/>
              <a:gdLst/>
              <a:ahLst/>
              <a:cxnLst/>
              <a:rect r="r" b="b" t="t" l="l"/>
              <a:pathLst>
                <a:path h="978662" w="978662">
                  <a:moveTo>
                    <a:pt x="0" y="489331"/>
                  </a:moveTo>
                  <a:cubicBezTo>
                    <a:pt x="0" y="219075"/>
                    <a:pt x="219075" y="0"/>
                    <a:pt x="489331" y="0"/>
                  </a:cubicBezTo>
                  <a:cubicBezTo>
                    <a:pt x="759587" y="0"/>
                    <a:pt x="978662" y="219075"/>
                    <a:pt x="978662" y="489331"/>
                  </a:cubicBezTo>
                  <a:cubicBezTo>
                    <a:pt x="978662" y="759587"/>
                    <a:pt x="759587" y="978662"/>
                    <a:pt x="489331" y="978662"/>
                  </a:cubicBezTo>
                  <a:cubicBezTo>
                    <a:pt x="219075" y="978662"/>
                    <a:pt x="0" y="759587"/>
                    <a:pt x="0" y="489331"/>
                  </a:cubicBezTo>
                  <a:close/>
                </a:path>
              </a:pathLst>
            </a:custGeom>
            <a:solidFill>
              <a:srgbClr val="373B48"/>
            </a:solidFill>
          </p:spPr>
        </p:sp>
      </p:grpSp>
      <p:grpSp>
        <p:nvGrpSpPr>
          <p:cNvPr name="Group 45" id="45"/>
          <p:cNvGrpSpPr/>
          <p:nvPr/>
        </p:nvGrpSpPr>
        <p:grpSpPr>
          <a:xfrm rot="0">
            <a:off x="1434704" y="6640860"/>
            <a:ext cx="330250" cy="412849"/>
            <a:chOff x="0" y="0"/>
            <a:chExt cx="440333" cy="550465"/>
          </a:xfrm>
        </p:grpSpPr>
        <p:sp>
          <p:nvSpPr>
            <p:cNvPr name="Freeform 46" id="46" descr="preencoded.png"/>
            <p:cNvSpPr/>
            <p:nvPr/>
          </p:nvSpPr>
          <p:spPr>
            <a:xfrm flipH="false" flipV="false" rot="0">
              <a:off x="0" y="0"/>
              <a:ext cx="440309" cy="550418"/>
            </a:xfrm>
            <a:custGeom>
              <a:avLst/>
              <a:gdLst/>
              <a:ahLst/>
              <a:cxnLst/>
              <a:rect r="r" b="b" t="t" l="l"/>
              <a:pathLst>
                <a:path h="550418" w="440309">
                  <a:moveTo>
                    <a:pt x="0" y="0"/>
                  </a:moveTo>
                  <a:lnTo>
                    <a:pt x="440309" y="0"/>
                  </a:lnTo>
                  <a:lnTo>
                    <a:pt x="440309" y="550418"/>
                  </a:lnTo>
                  <a:lnTo>
                    <a:pt x="0" y="550418"/>
                  </a:lnTo>
                  <a:lnTo>
                    <a:pt x="0" y="0"/>
                  </a:lnTo>
                  <a:close/>
                </a:path>
              </a:pathLst>
            </a:custGeom>
            <a:blipFill>
              <a:blip r:embed="rId4"/>
              <a:stretch>
                <a:fillRect l="-876" t="0" r="-882" b="-8"/>
              </a:stretch>
            </a:blipFill>
          </p:spPr>
        </p:sp>
      </p:grpSp>
      <p:sp>
        <p:nvSpPr>
          <p:cNvPr name="TextBox 47" id="47"/>
          <p:cNvSpPr txBox="true"/>
          <p:nvPr/>
        </p:nvSpPr>
        <p:spPr>
          <a:xfrm rot="0">
            <a:off x="1232892" y="7430392"/>
            <a:ext cx="3921919" cy="410766"/>
          </a:xfrm>
          <a:prstGeom prst="rect">
            <a:avLst/>
          </a:prstGeom>
        </p:spPr>
        <p:txBody>
          <a:bodyPr anchor="t" rtlCol="false" tIns="0" lIns="0" bIns="0" rIns="0">
            <a:spAutoFit/>
          </a:bodyPr>
          <a:lstStyle/>
          <a:p>
            <a:pPr algn="l">
              <a:lnSpc>
                <a:spcPts val="3000"/>
              </a:lnSpc>
            </a:pPr>
            <a:r>
              <a:rPr lang="en-US" sz="2375" b="true">
                <a:solidFill>
                  <a:srgbClr val="52586B"/>
                </a:solidFill>
                <a:latin typeface="Arimo Bold"/>
                <a:ea typeface="Arimo Bold"/>
                <a:cs typeface="Arimo Bold"/>
                <a:sym typeface="Arimo Bold"/>
              </a:rPr>
              <a:t>Skills Mismatch Confusion</a:t>
            </a:r>
          </a:p>
        </p:txBody>
      </p:sp>
      <p:sp>
        <p:nvSpPr>
          <p:cNvPr name="TextBox 48" id="48"/>
          <p:cNvSpPr txBox="true"/>
          <p:nvPr/>
        </p:nvSpPr>
        <p:spPr>
          <a:xfrm rot="0">
            <a:off x="1232892" y="7883129"/>
            <a:ext cx="7534572" cy="887611"/>
          </a:xfrm>
          <a:prstGeom prst="rect">
            <a:avLst/>
          </a:prstGeom>
        </p:spPr>
        <p:txBody>
          <a:bodyPr anchor="t" rtlCol="false" tIns="0" lIns="0" bIns="0" rIns="0">
            <a:spAutoFit/>
          </a:bodyPr>
          <a:lstStyle/>
          <a:p>
            <a:pPr algn="l">
              <a:lnSpc>
                <a:spcPts val="3062"/>
              </a:lnSpc>
            </a:pPr>
            <a:r>
              <a:rPr lang="en-US" sz="1874">
                <a:solidFill>
                  <a:srgbClr val="52586B"/>
                </a:solidFill>
                <a:latin typeface="Arimo"/>
                <a:ea typeface="Arimo"/>
                <a:cs typeface="Arimo"/>
                <a:sym typeface="Arimo"/>
              </a:rPr>
              <a:t>Candidates struggle to identify which qualifications and experiences to emphasize for specific roles and industries.</a:t>
            </a:r>
          </a:p>
        </p:txBody>
      </p:sp>
      <p:grpSp>
        <p:nvGrpSpPr>
          <p:cNvPr name="Group 49" id="49"/>
          <p:cNvGrpSpPr/>
          <p:nvPr/>
        </p:nvGrpSpPr>
        <p:grpSpPr>
          <a:xfrm rot="0">
            <a:off x="9261574" y="6221314"/>
            <a:ext cx="8052495" cy="3199805"/>
            <a:chOff x="0" y="0"/>
            <a:chExt cx="10736660" cy="4266407"/>
          </a:xfrm>
        </p:grpSpPr>
        <p:sp>
          <p:nvSpPr>
            <p:cNvPr name="Freeform 50" id="50"/>
            <p:cNvSpPr/>
            <p:nvPr/>
          </p:nvSpPr>
          <p:spPr>
            <a:xfrm flipH="false" flipV="false" rot="0">
              <a:off x="6350" y="6350"/>
              <a:ext cx="10724007" cy="4253738"/>
            </a:xfrm>
            <a:custGeom>
              <a:avLst/>
              <a:gdLst/>
              <a:ahLst/>
              <a:cxnLst/>
              <a:rect r="r" b="b" t="t" l="l"/>
              <a:pathLst>
                <a:path h="4253738" w="10724007">
                  <a:moveTo>
                    <a:pt x="0" y="137033"/>
                  </a:moveTo>
                  <a:cubicBezTo>
                    <a:pt x="0" y="61341"/>
                    <a:pt x="61468" y="0"/>
                    <a:pt x="137287" y="0"/>
                  </a:cubicBezTo>
                  <a:lnTo>
                    <a:pt x="10586720" y="0"/>
                  </a:lnTo>
                  <a:cubicBezTo>
                    <a:pt x="10662538" y="0"/>
                    <a:pt x="10724007" y="61341"/>
                    <a:pt x="10724007" y="137033"/>
                  </a:cubicBezTo>
                  <a:lnTo>
                    <a:pt x="10724007" y="4116705"/>
                  </a:lnTo>
                  <a:cubicBezTo>
                    <a:pt x="10724007" y="4192397"/>
                    <a:pt x="10662538" y="4253738"/>
                    <a:pt x="10586720" y="4253738"/>
                  </a:cubicBezTo>
                  <a:lnTo>
                    <a:pt x="137287" y="4253738"/>
                  </a:lnTo>
                  <a:cubicBezTo>
                    <a:pt x="61468" y="4253738"/>
                    <a:pt x="0" y="4192397"/>
                    <a:pt x="0" y="4116705"/>
                  </a:cubicBezTo>
                  <a:close/>
                </a:path>
              </a:pathLst>
            </a:custGeom>
            <a:solidFill>
              <a:srgbClr val="E2E4E9"/>
            </a:solidFill>
          </p:spPr>
        </p:sp>
        <p:sp>
          <p:nvSpPr>
            <p:cNvPr name="Freeform 51" id="51"/>
            <p:cNvSpPr/>
            <p:nvPr/>
          </p:nvSpPr>
          <p:spPr>
            <a:xfrm flipH="false" flipV="false" rot="0">
              <a:off x="0" y="0"/>
              <a:ext cx="10736707" cy="4266438"/>
            </a:xfrm>
            <a:custGeom>
              <a:avLst/>
              <a:gdLst/>
              <a:ahLst/>
              <a:cxnLst/>
              <a:rect r="r" b="b" t="t" l="l"/>
              <a:pathLst>
                <a:path h="4266438" w="10736707">
                  <a:moveTo>
                    <a:pt x="0" y="143383"/>
                  </a:moveTo>
                  <a:cubicBezTo>
                    <a:pt x="0" y="64135"/>
                    <a:pt x="64262" y="0"/>
                    <a:pt x="143637" y="0"/>
                  </a:cubicBezTo>
                  <a:lnTo>
                    <a:pt x="10593070" y="0"/>
                  </a:lnTo>
                  <a:lnTo>
                    <a:pt x="10593070" y="6350"/>
                  </a:lnTo>
                  <a:lnTo>
                    <a:pt x="10593070" y="0"/>
                  </a:lnTo>
                  <a:cubicBezTo>
                    <a:pt x="10672318" y="0"/>
                    <a:pt x="10736707" y="64135"/>
                    <a:pt x="10736707" y="143383"/>
                  </a:cubicBezTo>
                  <a:lnTo>
                    <a:pt x="10730357" y="143383"/>
                  </a:lnTo>
                  <a:lnTo>
                    <a:pt x="10736707" y="143383"/>
                  </a:lnTo>
                  <a:lnTo>
                    <a:pt x="10736707" y="4123055"/>
                  </a:lnTo>
                  <a:lnTo>
                    <a:pt x="10730357" y="4123055"/>
                  </a:lnTo>
                  <a:lnTo>
                    <a:pt x="10736707" y="4123055"/>
                  </a:lnTo>
                  <a:cubicBezTo>
                    <a:pt x="10736707" y="4202303"/>
                    <a:pt x="10672445" y="4266438"/>
                    <a:pt x="10593070" y="4266438"/>
                  </a:cubicBezTo>
                  <a:lnTo>
                    <a:pt x="10593070" y="4260088"/>
                  </a:lnTo>
                  <a:lnTo>
                    <a:pt x="10593070" y="4266438"/>
                  </a:lnTo>
                  <a:lnTo>
                    <a:pt x="143637" y="4266438"/>
                  </a:lnTo>
                  <a:lnTo>
                    <a:pt x="143637" y="4260088"/>
                  </a:lnTo>
                  <a:lnTo>
                    <a:pt x="143637" y="4266438"/>
                  </a:lnTo>
                  <a:cubicBezTo>
                    <a:pt x="64262" y="4266438"/>
                    <a:pt x="0" y="4202176"/>
                    <a:pt x="0" y="4123055"/>
                  </a:cubicBezTo>
                  <a:lnTo>
                    <a:pt x="0" y="143383"/>
                  </a:lnTo>
                  <a:lnTo>
                    <a:pt x="6350" y="143383"/>
                  </a:lnTo>
                  <a:lnTo>
                    <a:pt x="0" y="143383"/>
                  </a:lnTo>
                  <a:moveTo>
                    <a:pt x="12700" y="143383"/>
                  </a:moveTo>
                  <a:lnTo>
                    <a:pt x="12700" y="4123055"/>
                  </a:lnTo>
                  <a:lnTo>
                    <a:pt x="6350" y="4123055"/>
                  </a:lnTo>
                  <a:lnTo>
                    <a:pt x="12700" y="4123055"/>
                  </a:lnTo>
                  <a:cubicBezTo>
                    <a:pt x="12700" y="4195191"/>
                    <a:pt x="71247" y="4253738"/>
                    <a:pt x="143637" y="4253738"/>
                  </a:cubicBezTo>
                  <a:lnTo>
                    <a:pt x="10593070" y="4253738"/>
                  </a:lnTo>
                  <a:cubicBezTo>
                    <a:pt x="10665333" y="4253738"/>
                    <a:pt x="10724007" y="4195191"/>
                    <a:pt x="10724007" y="4123055"/>
                  </a:cubicBezTo>
                  <a:lnTo>
                    <a:pt x="10724007" y="143383"/>
                  </a:lnTo>
                  <a:cubicBezTo>
                    <a:pt x="10724007" y="71247"/>
                    <a:pt x="10665333" y="12700"/>
                    <a:pt x="10593070" y="12700"/>
                  </a:cubicBezTo>
                  <a:lnTo>
                    <a:pt x="143637" y="12700"/>
                  </a:lnTo>
                  <a:lnTo>
                    <a:pt x="143637" y="6350"/>
                  </a:lnTo>
                  <a:lnTo>
                    <a:pt x="143637" y="12700"/>
                  </a:lnTo>
                  <a:cubicBezTo>
                    <a:pt x="71247" y="12700"/>
                    <a:pt x="12700" y="71247"/>
                    <a:pt x="12700" y="143383"/>
                  </a:cubicBezTo>
                  <a:close/>
                </a:path>
              </a:pathLst>
            </a:custGeom>
            <a:solidFill>
              <a:srgbClr val="C8CACF"/>
            </a:solidFill>
          </p:spPr>
        </p:sp>
      </p:grpSp>
      <p:grpSp>
        <p:nvGrpSpPr>
          <p:cNvPr name="Group 52" id="52"/>
          <p:cNvGrpSpPr/>
          <p:nvPr/>
        </p:nvGrpSpPr>
        <p:grpSpPr>
          <a:xfrm rot="0">
            <a:off x="9520535" y="6480274"/>
            <a:ext cx="734020" cy="734020"/>
            <a:chOff x="0" y="0"/>
            <a:chExt cx="978693" cy="978693"/>
          </a:xfrm>
        </p:grpSpPr>
        <p:sp>
          <p:nvSpPr>
            <p:cNvPr name="Freeform 53" id="53"/>
            <p:cNvSpPr/>
            <p:nvPr/>
          </p:nvSpPr>
          <p:spPr>
            <a:xfrm flipH="false" flipV="false" rot="0">
              <a:off x="0" y="0"/>
              <a:ext cx="978662" cy="978662"/>
            </a:xfrm>
            <a:custGeom>
              <a:avLst/>
              <a:gdLst/>
              <a:ahLst/>
              <a:cxnLst/>
              <a:rect r="r" b="b" t="t" l="l"/>
              <a:pathLst>
                <a:path h="978662" w="978662">
                  <a:moveTo>
                    <a:pt x="0" y="489331"/>
                  </a:moveTo>
                  <a:cubicBezTo>
                    <a:pt x="0" y="219075"/>
                    <a:pt x="219075" y="0"/>
                    <a:pt x="489331" y="0"/>
                  </a:cubicBezTo>
                  <a:cubicBezTo>
                    <a:pt x="759587" y="0"/>
                    <a:pt x="978662" y="219075"/>
                    <a:pt x="978662" y="489331"/>
                  </a:cubicBezTo>
                  <a:cubicBezTo>
                    <a:pt x="978662" y="759587"/>
                    <a:pt x="759587" y="978662"/>
                    <a:pt x="489331" y="978662"/>
                  </a:cubicBezTo>
                  <a:cubicBezTo>
                    <a:pt x="219075" y="978662"/>
                    <a:pt x="0" y="759587"/>
                    <a:pt x="0" y="489331"/>
                  </a:cubicBezTo>
                  <a:close/>
                </a:path>
              </a:pathLst>
            </a:custGeom>
            <a:solidFill>
              <a:srgbClr val="373B48"/>
            </a:solidFill>
          </p:spPr>
        </p:sp>
      </p:grpSp>
      <p:grpSp>
        <p:nvGrpSpPr>
          <p:cNvPr name="Group 54" id="54"/>
          <p:cNvGrpSpPr/>
          <p:nvPr/>
        </p:nvGrpSpPr>
        <p:grpSpPr>
          <a:xfrm rot="0">
            <a:off x="9722346" y="6640860"/>
            <a:ext cx="330250" cy="412849"/>
            <a:chOff x="0" y="0"/>
            <a:chExt cx="440333" cy="550465"/>
          </a:xfrm>
        </p:grpSpPr>
        <p:sp>
          <p:nvSpPr>
            <p:cNvPr name="Freeform 55" id="55" descr="preencoded.png"/>
            <p:cNvSpPr/>
            <p:nvPr/>
          </p:nvSpPr>
          <p:spPr>
            <a:xfrm flipH="false" flipV="false" rot="0">
              <a:off x="0" y="0"/>
              <a:ext cx="440309" cy="550418"/>
            </a:xfrm>
            <a:custGeom>
              <a:avLst/>
              <a:gdLst/>
              <a:ahLst/>
              <a:cxnLst/>
              <a:rect r="r" b="b" t="t" l="l"/>
              <a:pathLst>
                <a:path h="550418" w="440309">
                  <a:moveTo>
                    <a:pt x="0" y="0"/>
                  </a:moveTo>
                  <a:lnTo>
                    <a:pt x="440309" y="0"/>
                  </a:lnTo>
                  <a:lnTo>
                    <a:pt x="440309" y="550418"/>
                  </a:lnTo>
                  <a:lnTo>
                    <a:pt x="0" y="550418"/>
                  </a:lnTo>
                  <a:lnTo>
                    <a:pt x="0" y="0"/>
                  </a:lnTo>
                  <a:close/>
                </a:path>
              </a:pathLst>
            </a:custGeom>
            <a:blipFill>
              <a:blip r:embed="rId5"/>
              <a:stretch>
                <a:fillRect l="-876" t="0" r="-882" b="-8"/>
              </a:stretch>
            </a:blipFill>
          </p:spPr>
        </p:sp>
      </p:grpSp>
      <p:sp>
        <p:nvSpPr>
          <p:cNvPr name="TextBox 56" id="56"/>
          <p:cNvSpPr txBox="true"/>
          <p:nvPr/>
        </p:nvSpPr>
        <p:spPr>
          <a:xfrm rot="0">
            <a:off x="9520535" y="7430392"/>
            <a:ext cx="3482728" cy="410766"/>
          </a:xfrm>
          <a:prstGeom prst="rect">
            <a:avLst/>
          </a:prstGeom>
        </p:spPr>
        <p:txBody>
          <a:bodyPr anchor="t" rtlCol="false" tIns="0" lIns="0" bIns="0" rIns="0">
            <a:spAutoFit/>
          </a:bodyPr>
          <a:lstStyle/>
          <a:p>
            <a:pPr algn="l">
              <a:lnSpc>
                <a:spcPts val="3000"/>
              </a:lnSpc>
            </a:pPr>
            <a:r>
              <a:rPr lang="en-US" sz="2375" b="true">
                <a:solidFill>
                  <a:srgbClr val="52586B"/>
                </a:solidFill>
                <a:latin typeface="Arimo Bold"/>
                <a:ea typeface="Arimo Bold"/>
                <a:cs typeface="Arimo Bold"/>
                <a:sym typeface="Arimo Bold"/>
              </a:rPr>
              <a:t>Cover Letter Roadblock</a:t>
            </a:r>
          </a:p>
        </p:txBody>
      </p:sp>
      <p:sp>
        <p:nvSpPr>
          <p:cNvPr name="TextBox 57" id="57"/>
          <p:cNvSpPr txBox="true"/>
          <p:nvPr/>
        </p:nvSpPr>
        <p:spPr>
          <a:xfrm rot="0">
            <a:off x="9520535" y="7883129"/>
            <a:ext cx="7534572" cy="1279029"/>
          </a:xfrm>
          <a:prstGeom prst="rect">
            <a:avLst/>
          </a:prstGeom>
        </p:spPr>
        <p:txBody>
          <a:bodyPr anchor="t" rtlCol="false" tIns="0" lIns="0" bIns="0" rIns="0">
            <a:spAutoFit/>
          </a:bodyPr>
          <a:lstStyle/>
          <a:p>
            <a:pPr algn="l">
              <a:lnSpc>
                <a:spcPts val="3062"/>
              </a:lnSpc>
            </a:pPr>
            <a:r>
              <a:rPr lang="en-US" sz="1874">
                <a:solidFill>
                  <a:srgbClr val="52586B"/>
                </a:solidFill>
                <a:latin typeface="Arimo"/>
                <a:ea typeface="Arimo"/>
                <a:cs typeface="Arimo"/>
                <a:sym typeface="Arimo"/>
              </a:rPr>
              <a:t>Creating compelling, personalized cover letters from scratch becomes a major barrier that prevents applications from being completed.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3"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0"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8"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099"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sp>
        <p:nvSpPr>
          <p:cNvPr name="TextBox 20" id="20"/>
          <p:cNvSpPr txBox="true"/>
          <p:nvPr/>
        </p:nvSpPr>
        <p:spPr>
          <a:xfrm rot="0">
            <a:off x="992238" y="1284982"/>
            <a:ext cx="8341965" cy="813197"/>
          </a:xfrm>
          <a:prstGeom prst="rect">
            <a:avLst/>
          </a:prstGeom>
        </p:spPr>
        <p:txBody>
          <a:bodyPr anchor="t" rtlCol="false" tIns="0" lIns="0" bIns="0" rIns="0">
            <a:spAutoFit/>
          </a:bodyPr>
          <a:lstStyle/>
          <a:p>
            <a:pPr algn="l">
              <a:lnSpc>
                <a:spcPts val="6062"/>
              </a:lnSpc>
            </a:pPr>
            <a:r>
              <a:rPr lang="en-US" sz="4875" b="true">
                <a:solidFill>
                  <a:srgbClr val="373B48"/>
                </a:solidFill>
                <a:latin typeface="Arimo Bold"/>
                <a:ea typeface="Arimo Bold"/>
                <a:cs typeface="Arimo Bold"/>
                <a:sym typeface="Arimo Bold"/>
              </a:rPr>
              <a:t>Introducing Career Catalyst</a:t>
            </a:r>
          </a:p>
        </p:txBody>
      </p:sp>
      <p:sp>
        <p:nvSpPr>
          <p:cNvPr name="TextBox 21" id="21"/>
          <p:cNvSpPr txBox="true"/>
          <p:nvPr/>
        </p:nvSpPr>
        <p:spPr>
          <a:xfrm rot="0">
            <a:off x="992238" y="2689623"/>
            <a:ext cx="6636544" cy="493662"/>
          </a:xfrm>
          <a:prstGeom prst="rect">
            <a:avLst/>
          </a:prstGeom>
        </p:spPr>
        <p:txBody>
          <a:bodyPr anchor="t" rtlCol="false" tIns="0" lIns="0" bIns="0" rIns="0">
            <a:spAutoFit/>
          </a:bodyPr>
          <a:lstStyle/>
          <a:p>
            <a:pPr algn="l">
              <a:lnSpc>
                <a:spcPts val="3625"/>
              </a:lnSpc>
            </a:pPr>
            <a:r>
              <a:rPr lang="en-US" sz="2874" b="true">
                <a:solidFill>
                  <a:srgbClr val="373B48"/>
                </a:solidFill>
                <a:latin typeface="Arimo Bold"/>
                <a:ea typeface="Arimo Bold"/>
                <a:cs typeface="Arimo Bold"/>
                <a:sym typeface="Arimo Bold"/>
              </a:rPr>
              <a:t>The Solution You've Been Waiting For</a:t>
            </a:r>
          </a:p>
        </p:txBody>
      </p:sp>
      <p:sp>
        <p:nvSpPr>
          <p:cNvPr name="TextBox 22" id="22"/>
          <p:cNvSpPr txBox="true"/>
          <p:nvPr/>
        </p:nvSpPr>
        <p:spPr>
          <a:xfrm rot="0">
            <a:off x="992238" y="3335982"/>
            <a:ext cx="9540031" cy="1682949"/>
          </a:xfrm>
          <a:prstGeom prst="rect">
            <a:avLst/>
          </a:prstGeom>
        </p:spPr>
        <p:txBody>
          <a:bodyPr anchor="t" rtlCol="false" tIns="0" lIns="0" bIns="0" rIns="0">
            <a:spAutoFit/>
          </a:bodyPr>
          <a:lstStyle/>
          <a:p>
            <a:pPr algn="l">
              <a:lnSpc>
                <a:spcPts val="3125"/>
              </a:lnSpc>
            </a:pPr>
            <a:r>
              <a:rPr lang="en-US" sz="1937">
                <a:solidFill>
                  <a:srgbClr val="52586B"/>
                </a:solidFill>
                <a:latin typeface="Arimo"/>
                <a:ea typeface="Arimo"/>
                <a:cs typeface="Arimo"/>
                <a:sym typeface="Arimo"/>
              </a:rPr>
              <a:t>Career Catalyst is an all-in-one, AI-powered platform designed to streamline your job application process and significantly boost your chances of landing an interview. We combine cutting-edge artificial intelligence with intuitive design to eliminate the friction in modern job searching.</a:t>
            </a:r>
          </a:p>
        </p:txBody>
      </p:sp>
      <p:sp>
        <p:nvSpPr>
          <p:cNvPr name="TextBox 23" id="23"/>
          <p:cNvSpPr txBox="true"/>
          <p:nvPr/>
        </p:nvSpPr>
        <p:spPr>
          <a:xfrm rot="0">
            <a:off x="992238" y="5146922"/>
            <a:ext cx="9540031" cy="1682949"/>
          </a:xfrm>
          <a:prstGeom prst="rect">
            <a:avLst/>
          </a:prstGeom>
        </p:spPr>
        <p:txBody>
          <a:bodyPr anchor="t" rtlCol="false" tIns="0" lIns="0" bIns="0" rIns="0">
            <a:spAutoFit/>
          </a:bodyPr>
          <a:lstStyle/>
          <a:p>
            <a:pPr algn="l">
              <a:lnSpc>
                <a:spcPts val="3125"/>
              </a:lnSpc>
            </a:pPr>
            <a:r>
              <a:rPr lang="en-US" sz="1937">
                <a:solidFill>
                  <a:srgbClr val="52586B"/>
                </a:solidFill>
                <a:latin typeface="Arimo"/>
                <a:ea typeface="Arimo"/>
                <a:cs typeface="Arimo"/>
                <a:sym typeface="Arimo"/>
              </a:rPr>
              <a:t>Our platform empowers job seekers to apply to more positions with higher quality applications in less time. By automating the tedious aspects of job applications while maintaining personalization and authenticity, Career Catalyst helps you focus on what matters most: preparing for interviews and landing your dream role.</a:t>
            </a:r>
          </a:p>
        </p:txBody>
      </p:sp>
      <p:sp>
        <p:nvSpPr>
          <p:cNvPr name="TextBox 24" id="24"/>
          <p:cNvSpPr txBox="true"/>
          <p:nvPr/>
        </p:nvSpPr>
        <p:spPr>
          <a:xfrm rot="0">
            <a:off x="992238" y="6957864"/>
            <a:ext cx="9540031" cy="492175"/>
          </a:xfrm>
          <a:prstGeom prst="rect">
            <a:avLst/>
          </a:prstGeom>
        </p:spPr>
        <p:txBody>
          <a:bodyPr anchor="t" rtlCol="false" tIns="0" lIns="0" bIns="0" rIns="0">
            <a:spAutoFit/>
          </a:bodyPr>
          <a:lstStyle/>
          <a:p>
            <a:pPr algn="l">
              <a:lnSpc>
                <a:spcPts val="3125"/>
              </a:lnSpc>
            </a:pPr>
            <a:r>
              <a:rPr lang="en-US" sz="1937" b="true">
                <a:solidFill>
                  <a:srgbClr val="52586B"/>
                </a:solidFill>
                <a:latin typeface="Arimo Bold"/>
                <a:ea typeface="Arimo Bold"/>
                <a:cs typeface="Arimo Bold"/>
                <a:sym typeface="Arimo Bold"/>
              </a:rPr>
              <a:t>Transform hours of work into minutes, and turn rejections into interviews.</a:t>
            </a:r>
          </a:p>
        </p:txBody>
      </p:sp>
      <p:grpSp>
        <p:nvGrpSpPr>
          <p:cNvPr name="Group 25" id="25"/>
          <p:cNvGrpSpPr/>
          <p:nvPr/>
        </p:nvGrpSpPr>
        <p:grpSpPr>
          <a:xfrm rot="0">
            <a:off x="11146929" y="2749302"/>
            <a:ext cx="6158210" cy="5935564"/>
            <a:chOff x="0" y="0"/>
            <a:chExt cx="8210947" cy="7914085"/>
          </a:xfrm>
        </p:grpSpPr>
        <p:sp>
          <p:nvSpPr>
            <p:cNvPr name="Freeform 26" id="26" descr="preencoded.png"/>
            <p:cNvSpPr/>
            <p:nvPr/>
          </p:nvSpPr>
          <p:spPr>
            <a:xfrm flipH="false" flipV="false" rot="0">
              <a:off x="0" y="0"/>
              <a:ext cx="8210931" cy="7914132"/>
            </a:xfrm>
            <a:custGeom>
              <a:avLst/>
              <a:gdLst/>
              <a:ahLst/>
              <a:cxnLst/>
              <a:rect r="r" b="b" t="t" l="l"/>
              <a:pathLst>
                <a:path h="7914132" w="8210931">
                  <a:moveTo>
                    <a:pt x="0" y="0"/>
                  </a:moveTo>
                  <a:lnTo>
                    <a:pt x="8210931" y="0"/>
                  </a:lnTo>
                  <a:lnTo>
                    <a:pt x="8210931" y="7914132"/>
                  </a:lnTo>
                  <a:lnTo>
                    <a:pt x="0" y="7914132"/>
                  </a:lnTo>
                  <a:lnTo>
                    <a:pt x="0" y="0"/>
                  </a:lnTo>
                  <a:close/>
                </a:path>
              </a:pathLst>
            </a:custGeom>
            <a:blipFill>
              <a:blip r:embed="rId2"/>
              <a:stretch>
                <a:fillRect l="-48" t="0" r="-48" b="0"/>
              </a:stretch>
            </a:blipFill>
          </p:spPr>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3"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0"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8"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099"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sp>
        <p:nvSpPr>
          <p:cNvPr name="TextBox 20" id="20"/>
          <p:cNvSpPr txBox="true"/>
          <p:nvPr/>
        </p:nvSpPr>
        <p:spPr>
          <a:xfrm rot="0">
            <a:off x="986879" y="630734"/>
            <a:ext cx="9622482" cy="818555"/>
          </a:xfrm>
          <a:prstGeom prst="rect">
            <a:avLst/>
          </a:prstGeom>
        </p:spPr>
        <p:txBody>
          <a:bodyPr anchor="t" rtlCol="false" tIns="0" lIns="0" bIns="0" rIns="0">
            <a:spAutoFit/>
          </a:bodyPr>
          <a:lstStyle/>
          <a:p>
            <a:pPr algn="l">
              <a:lnSpc>
                <a:spcPts val="6062"/>
              </a:lnSpc>
            </a:pPr>
            <a:r>
              <a:rPr lang="en-US" sz="4812" b="true">
                <a:solidFill>
                  <a:srgbClr val="373B48"/>
                </a:solidFill>
                <a:latin typeface="Arimo Bold"/>
                <a:ea typeface="Arimo Bold"/>
                <a:cs typeface="Arimo Bold"/>
                <a:sym typeface="Arimo Bold"/>
              </a:rPr>
              <a:t>Core Features That Set Us Apart</a:t>
            </a:r>
          </a:p>
        </p:txBody>
      </p:sp>
      <p:sp>
        <p:nvSpPr>
          <p:cNvPr name="TextBox 21" id="21"/>
          <p:cNvSpPr txBox="true"/>
          <p:nvPr/>
        </p:nvSpPr>
        <p:spPr>
          <a:xfrm rot="0">
            <a:off x="986879" y="1856929"/>
            <a:ext cx="16314241" cy="480417"/>
          </a:xfrm>
          <a:prstGeom prst="rect">
            <a:avLst/>
          </a:prstGeom>
        </p:spPr>
        <p:txBody>
          <a:bodyPr anchor="t" rtlCol="false" tIns="0" lIns="0" bIns="0" rIns="0">
            <a:spAutoFit/>
          </a:bodyPr>
          <a:lstStyle/>
          <a:p>
            <a:pPr algn="l">
              <a:lnSpc>
                <a:spcPts val="3062"/>
              </a:lnSpc>
            </a:pPr>
            <a:r>
              <a:rPr lang="en-US" sz="1937">
                <a:solidFill>
                  <a:srgbClr val="52586B"/>
                </a:solidFill>
                <a:latin typeface="Arimo"/>
                <a:ea typeface="Arimo"/>
                <a:cs typeface="Arimo"/>
                <a:sym typeface="Arimo"/>
              </a:rPr>
              <a:t>Career Catalyst offers a comprehensive suite of AI-powered tools designed to address every challenge in the modern job application process.</a:t>
            </a:r>
          </a:p>
        </p:txBody>
      </p:sp>
      <p:grpSp>
        <p:nvGrpSpPr>
          <p:cNvPr name="Group 22" id="22"/>
          <p:cNvGrpSpPr/>
          <p:nvPr/>
        </p:nvGrpSpPr>
        <p:grpSpPr>
          <a:xfrm rot="0">
            <a:off x="986879" y="2984748"/>
            <a:ext cx="8033742" cy="3004096"/>
            <a:chOff x="0" y="0"/>
            <a:chExt cx="10711657" cy="4005462"/>
          </a:xfrm>
        </p:grpSpPr>
        <p:sp>
          <p:nvSpPr>
            <p:cNvPr name="Freeform 23" id="23"/>
            <p:cNvSpPr/>
            <p:nvPr/>
          </p:nvSpPr>
          <p:spPr>
            <a:xfrm flipH="false" flipV="false" rot="0">
              <a:off x="0" y="0"/>
              <a:ext cx="10711688" cy="4005453"/>
            </a:xfrm>
            <a:custGeom>
              <a:avLst/>
              <a:gdLst/>
              <a:ahLst/>
              <a:cxnLst/>
              <a:rect r="r" b="b" t="t" l="l"/>
              <a:pathLst>
                <a:path h="4005453" w="10711688">
                  <a:moveTo>
                    <a:pt x="0" y="182880"/>
                  </a:moveTo>
                  <a:cubicBezTo>
                    <a:pt x="0" y="81915"/>
                    <a:pt x="81915" y="0"/>
                    <a:pt x="182880" y="0"/>
                  </a:cubicBezTo>
                  <a:lnTo>
                    <a:pt x="10528808" y="0"/>
                  </a:lnTo>
                  <a:cubicBezTo>
                    <a:pt x="10629773" y="0"/>
                    <a:pt x="10711688" y="81915"/>
                    <a:pt x="10711688" y="182880"/>
                  </a:cubicBezTo>
                  <a:lnTo>
                    <a:pt x="10711688" y="3822573"/>
                  </a:lnTo>
                  <a:cubicBezTo>
                    <a:pt x="10711688" y="3923538"/>
                    <a:pt x="10629773" y="4005453"/>
                    <a:pt x="10528808" y="4005453"/>
                  </a:cubicBezTo>
                  <a:lnTo>
                    <a:pt x="182880" y="4005453"/>
                  </a:lnTo>
                  <a:cubicBezTo>
                    <a:pt x="81915" y="4005453"/>
                    <a:pt x="0" y="3923538"/>
                    <a:pt x="0" y="3822573"/>
                  </a:cubicBezTo>
                  <a:close/>
                </a:path>
              </a:pathLst>
            </a:custGeom>
            <a:solidFill>
              <a:srgbClr val="FFFFFF">
                <a:alpha val="90196"/>
              </a:srgbClr>
            </a:solidFill>
          </p:spPr>
        </p:sp>
      </p:grpSp>
      <p:grpSp>
        <p:nvGrpSpPr>
          <p:cNvPr name="Group 24" id="24"/>
          <p:cNvGrpSpPr/>
          <p:nvPr/>
        </p:nvGrpSpPr>
        <p:grpSpPr>
          <a:xfrm rot="0">
            <a:off x="986879" y="2956172"/>
            <a:ext cx="8033742" cy="114300"/>
            <a:chOff x="0" y="0"/>
            <a:chExt cx="10711657" cy="152400"/>
          </a:xfrm>
        </p:grpSpPr>
        <p:sp>
          <p:nvSpPr>
            <p:cNvPr name="Freeform 25" id="25"/>
            <p:cNvSpPr/>
            <p:nvPr/>
          </p:nvSpPr>
          <p:spPr>
            <a:xfrm flipH="false" flipV="false" rot="0">
              <a:off x="0" y="0"/>
              <a:ext cx="10711688" cy="152400"/>
            </a:xfrm>
            <a:custGeom>
              <a:avLst/>
              <a:gdLst/>
              <a:ahLst/>
              <a:cxnLst/>
              <a:rect r="r" b="b" t="t" l="l"/>
              <a:pathLst>
                <a:path h="152400" w="10711688">
                  <a:moveTo>
                    <a:pt x="0" y="76200"/>
                  </a:moveTo>
                  <a:cubicBezTo>
                    <a:pt x="0" y="34163"/>
                    <a:pt x="34163" y="0"/>
                    <a:pt x="76200" y="0"/>
                  </a:cubicBezTo>
                  <a:lnTo>
                    <a:pt x="10635488" y="0"/>
                  </a:lnTo>
                  <a:cubicBezTo>
                    <a:pt x="10677525" y="0"/>
                    <a:pt x="10711688" y="34163"/>
                    <a:pt x="10711688" y="76200"/>
                  </a:cubicBezTo>
                  <a:cubicBezTo>
                    <a:pt x="10711688" y="118237"/>
                    <a:pt x="10677525" y="152400"/>
                    <a:pt x="10635488" y="152400"/>
                  </a:cubicBezTo>
                  <a:lnTo>
                    <a:pt x="76200" y="152400"/>
                  </a:lnTo>
                  <a:cubicBezTo>
                    <a:pt x="34163" y="152400"/>
                    <a:pt x="0" y="118237"/>
                    <a:pt x="0" y="76200"/>
                  </a:cubicBezTo>
                  <a:close/>
                </a:path>
              </a:pathLst>
            </a:custGeom>
            <a:solidFill>
              <a:srgbClr val="373B48"/>
            </a:solidFill>
          </p:spPr>
        </p:sp>
      </p:grpSp>
      <p:grpSp>
        <p:nvGrpSpPr>
          <p:cNvPr name="Group 26" id="26"/>
          <p:cNvGrpSpPr/>
          <p:nvPr/>
        </p:nvGrpSpPr>
        <p:grpSpPr>
          <a:xfrm rot="0">
            <a:off x="4581674" y="2661642"/>
            <a:ext cx="740123" cy="740123"/>
            <a:chOff x="0" y="0"/>
            <a:chExt cx="986830" cy="986830"/>
          </a:xfrm>
        </p:grpSpPr>
        <p:sp>
          <p:nvSpPr>
            <p:cNvPr name="Freeform 27" id="27"/>
            <p:cNvSpPr/>
            <p:nvPr/>
          </p:nvSpPr>
          <p:spPr>
            <a:xfrm flipH="false" flipV="false" rot="0">
              <a:off x="0" y="0"/>
              <a:ext cx="986790" cy="986790"/>
            </a:xfrm>
            <a:custGeom>
              <a:avLst/>
              <a:gdLst/>
              <a:ahLst/>
              <a:cxnLst/>
              <a:rect r="r" b="b" t="t" l="l"/>
              <a:pathLst>
                <a:path h="986790" w="986790">
                  <a:moveTo>
                    <a:pt x="0" y="493395"/>
                  </a:moveTo>
                  <a:cubicBezTo>
                    <a:pt x="0" y="220853"/>
                    <a:pt x="220853" y="0"/>
                    <a:pt x="493395" y="0"/>
                  </a:cubicBezTo>
                  <a:cubicBezTo>
                    <a:pt x="765937" y="0"/>
                    <a:pt x="986790" y="220853"/>
                    <a:pt x="986790" y="493395"/>
                  </a:cubicBezTo>
                  <a:cubicBezTo>
                    <a:pt x="986790" y="765937"/>
                    <a:pt x="765937" y="986790"/>
                    <a:pt x="493395" y="986790"/>
                  </a:cubicBezTo>
                  <a:cubicBezTo>
                    <a:pt x="220853" y="986790"/>
                    <a:pt x="0" y="765937"/>
                    <a:pt x="0" y="493395"/>
                  </a:cubicBezTo>
                  <a:close/>
                </a:path>
              </a:pathLst>
            </a:custGeom>
            <a:solidFill>
              <a:srgbClr val="373B48"/>
            </a:solidFill>
          </p:spPr>
        </p:sp>
      </p:grpSp>
      <p:sp>
        <p:nvSpPr>
          <p:cNvPr name="TextBox 28" id="28"/>
          <p:cNvSpPr txBox="true"/>
          <p:nvPr/>
        </p:nvSpPr>
        <p:spPr>
          <a:xfrm rot="0">
            <a:off x="4855741" y="2694980"/>
            <a:ext cx="296019" cy="474761"/>
          </a:xfrm>
          <a:prstGeom prst="rect">
            <a:avLst/>
          </a:prstGeom>
        </p:spPr>
        <p:txBody>
          <a:bodyPr anchor="t" rtlCol="false" tIns="0" lIns="0" bIns="0" rIns="0">
            <a:spAutoFit/>
          </a:bodyPr>
          <a:lstStyle/>
          <a:p>
            <a:pPr algn="l">
              <a:lnSpc>
                <a:spcPts val="3687"/>
              </a:lnSpc>
            </a:pPr>
            <a:r>
              <a:rPr lang="en-US" sz="2312" b="true">
                <a:solidFill>
                  <a:srgbClr val="FFFFFF"/>
                </a:solidFill>
                <a:latin typeface="Arimo Bold"/>
                <a:ea typeface="Arimo Bold"/>
                <a:cs typeface="Arimo Bold"/>
                <a:sym typeface="Arimo Bold"/>
              </a:rPr>
              <a:t>1</a:t>
            </a:r>
          </a:p>
        </p:txBody>
      </p:sp>
      <p:sp>
        <p:nvSpPr>
          <p:cNvPr name="TextBox 29" id="29"/>
          <p:cNvSpPr txBox="true"/>
          <p:nvPr/>
        </p:nvSpPr>
        <p:spPr>
          <a:xfrm rot="0">
            <a:off x="1262062" y="3572916"/>
            <a:ext cx="3319611" cy="414040"/>
          </a:xfrm>
          <a:prstGeom prst="rect">
            <a:avLst/>
          </a:prstGeom>
        </p:spPr>
        <p:txBody>
          <a:bodyPr anchor="t" rtlCol="false" tIns="0" lIns="0" bIns="0" rIns="0">
            <a:spAutoFit/>
          </a:bodyPr>
          <a:lstStyle/>
          <a:p>
            <a:pPr algn="l">
              <a:lnSpc>
                <a:spcPts val="3000"/>
              </a:lnSpc>
            </a:pPr>
            <a:r>
              <a:rPr lang="en-US" sz="2375" b="true">
                <a:solidFill>
                  <a:srgbClr val="52586B"/>
                </a:solidFill>
                <a:latin typeface="Arimo Bold"/>
                <a:ea typeface="Arimo Bold"/>
                <a:cs typeface="Arimo Bold"/>
                <a:sym typeface="Arimo Bold"/>
              </a:rPr>
              <a:t>Resume From Scratch</a:t>
            </a:r>
          </a:p>
        </p:txBody>
      </p:sp>
      <p:sp>
        <p:nvSpPr>
          <p:cNvPr name="TextBox 30" id="30"/>
          <p:cNvSpPr txBox="true"/>
          <p:nvPr/>
        </p:nvSpPr>
        <p:spPr>
          <a:xfrm rot="0">
            <a:off x="1262062" y="4049166"/>
            <a:ext cx="7483376" cy="1664494"/>
          </a:xfrm>
          <a:prstGeom prst="rect">
            <a:avLst/>
          </a:prstGeom>
        </p:spPr>
        <p:txBody>
          <a:bodyPr anchor="t" rtlCol="false" tIns="0" lIns="0" bIns="0" rIns="0">
            <a:spAutoFit/>
          </a:bodyPr>
          <a:lstStyle/>
          <a:p>
            <a:pPr algn="l">
              <a:lnSpc>
                <a:spcPts val="3062"/>
              </a:lnSpc>
            </a:pPr>
            <a:r>
              <a:rPr lang="en-US" sz="1937">
                <a:solidFill>
                  <a:srgbClr val="52586B"/>
                </a:solidFill>
                <a:latin typeface="Arimo"/>
                <a:ea typeface="Arimo"/>
                <a:cs typeface="Arimo"/>
                <a:sym typeface="Arimo"/>
              </a:rPr>
              <a:t>Build a professional, ATS-friendly resume from the ground up using our intuitive builder. Choose from industry-specific templates, receive real-time formatting guidance, and create a strong foundation for all future applications.</a:t>
            </a:r>
          </a:p>
        </p:txBody>
      </p:sp>
      <p:grpSp>
        <p:nvGrpSpPr>
          <p:cNvPr name="Group 31" id="31"/>
          <p:cNvGrpSpPr/>
          <p:nvPr/>
        </p:nvGrpSpPr>
        <p:grpSpPr>
          <a:xfrm rot="0">
            <a:off x="9267230" y="2984748"/>
            <a:ext cx="8033891" cy="3004096"/>
            <a:chOff x="0" y="0"/>
            <a:chExt cx="10711855" cy="4005462"/>
          </a:xfrm>
        </p:grpSpPr>
        <p:sp>
          <p:nvSpPr>
            <p:cNvPr name="Freeform 32" id="32"/>
            <p:cNvSpPr/>
            <p:nvPr/>
          </p:nvSpPr>
          <p:spPr>
            <a:xfrm flipH="false" flipV="false" rot="0">
              <a:off x="0" y="0"/>
              <a:ext cx="10711815" cy="4005453"/>
            </a:xfrm>
            <a:custGeom>
              <a:avLst/>
              <a:gdLst/>
              <a:ahLst/>
              <a:cxnLst/>
              <a:rect r="r" b="b" t="t" l="l"/>
              <a:pathLst>
                <a:path h="4005453" w="10711815">
                  <a:moveTo>
                    <a:pt x="0" y="182880"/>
                  </a:moveTo>
                  <a:cubicBezTo>
                    <a:pt x="0" y="81915"/>
                    <a:pt x="81915" y="0"/>
                    <a:pt x="182880" y="0"/>
                  </a:cubicBezTo>
                  <a:lnTo>
                    <a:pt x="10528935" y="0"/>
                  </a:lnTo>
                  <a:cubicBezTo>
                    <a:pt x="10629900" y="0"/>
                    <a:pt x="10711815" y="81915"/>
                    <a:pt x="10711815" y="182880"/>
                  </a:cubicBezTo>
                  <a:lnTo>
                    <a:pt x="10711815" y="3822573"/>
                  </a:lnTo>
                  <a:cubicBezTo>
                    <a:pt x="10711815" y="3923538"/>
                    <a:pt x="10629900" y="4005453"/>
                    <a:pt x="10528935" y="4005453"/>
                  </a:cubicBezTo>
                  <a:lnTo>
                    <a:pt x="182880" y="4005453"/>
                  </a:lnTo>
                  <a:cubicBezTo>
                    <a:pt x="81915" y="4005453"/>
                    <a:pt x="0" y="3923538"/>
                    <a:pt x="0" y="3822573"/>
                  </a:cubicBezTo>
                  <a:close/>
                </a:path>
              </a:pathLst>
            </a:custGeom>
            <a:solidFill>
              <a:srgbClr val="FFFFFF">
                <a:alpha val="90196"/>
              </a:srgbClr>
            </a:solidFill>
          </p:spPr>
        </p:sp>
      </p:grpSp>
      <p:grpSp>
        <p:nvGrpSpPr>
          <p:cNvPr name="Group 33" id="33"/>
          <p:cNvGrpSpPr/>
          <p:nvPr/>
        </p:nvGrpSpPr>
        <p:grpSpPr>
          <a:xfrm rot="0">
            <a:off x="9267230" y="2956172"/>
            <a:ext cx="8033891" cy="114300"/>
            <a:chOff x="0" y="0"/>
            <a:chExt cx="10711855" cy="152400"/>
          </a:xfrm>
        </p:grpSpPr>
        <p:sp>
          <p:nvSpPr>
            <p:cNvPr name="Freeform 34" id="34"/>
            <p:cNvSpPr/>
            <p:nvPr/>
          </p:nvSpPr>
          <p:spPr>
            <a:xfrm flipH="false" flipV="false" rot="0">
              <a:off x="0" y="0"/>
              <a:ext cx="10711815" cy="152400"/>
            </a:xfrm>
            <a:custGeom>
              <a:avLst/>
              <a:gdLst/>
              <a:ahLst/>
              <a:cxnLst/>
              <a:rect r="r" b="b" t="t" l="l"/>
              <a:pathLst>
                <a:path h="152400" w="10711815">
                  <a:moveTo>
                    <a:pt x="0" y="76200"/>
                  </a:moveTo>
                  <a:cubicBezTo>
                    <a:pt x="0" y="34163"/>
                    <a:pt x="34163" y="0"/>
                    <a:pt x="76200" y="0"/>
                  </a:cubicBezTo>
                  <a:lnTo>
                    <a:pt x="10635615" y="0"/>
                  </a:lnTo>
                  <a:cubicBezTo>
                    <a:pt x="10677652" y="0"/>
                    <a:pt x="10711815" y="34163"/>
                    <a:pt x="10711815" y="76200"/>
                  </a:cubicBezTo>
                  <a:cubicBezTo>
                    <a:pt x="10711815" y="118237"/>
                    <a:pt x="10677652" y="152400"/>
                    <a:pt x="10635615" y="152400"/>
                  </a:cubicBezTo>
                  <a:lnTo>
                    <a:pt x="76200" y="152400"/>
                  </a:lnTo>
                  <a:cubicBezTo>
                    <a:pt x="34163" y="152400"/>
                    <a:pt x="0" y="118237"/>
                    <a:pt x="0" y="76200"/>
                  </a:cubicBezTo>
                  <a:close/>
                </a:path>
              </a:pathLst>
            </a:custGeom>
            <a:solidFill>
              <a:srgbClr val="373B48"/>
            </a:solidFill>
          </p:spPr>
        </p:sp>
      </p:grpSp>
      <p:grpSp>
        <p:nvGrpSpPr>
          <p:cNvPr name="Group 35" id="35"/>
          <p:cNvGrpSpPr/>
          <p:nvPr/>
        </p:nvGrpSpPr>
        <p:grpSpPr>
          <a:xfrm rot="0">
            <a:off x="12914040" y="2614761"/>
            <a:ext cx="740122" cy="740122"/>
            <a:chOff x="0" y="0"/>
            <a:chExt cx="986830" cy="986830"/>
          </a:xfrm>
        </p:grpSpPr>
        <p:sp>
          <p:nvSpPr>
            <p:cNvPr name="Freeform 36" id="36"/>
            <p:cNvSpPr/>
            <p:nvPr/>
          </p:nvSpPr>
          <p:spPr>
            <a:xfrm flipH="false" flipV="false" rot="0">
              <a:off x="0" y="0"/>
              <a:ext cx="986790" cy="986790"/>
            </a:xfrm>
            <a:custGeom>
              <a:avLst/>
              <a:gdLst/>
              <a:ahLst/>
              <a:cxnLst/>
              <a:rect r="r" b="b" t="t" l="l"/>
              <a:pathLst>
                <a:path h="986790" w="986790">
                  <a:moveTo>
                    <a:pt x="0" y="493395"/>
                  </a:moveTo>
                  <a:cubicBezTo>
                    <a:pt x="0" y="220853"/>
                    <a:pt x="220853" y="0"/>
                    <a:pt x="493395" y="0"/>
                  </a:cubicBezTo>
                  <a:cubicBezTo>
                    <a:pt x="765937" y="0"/>
                    <a:pt x="986790" y="220853"/>
                    <a:pt x="986790" y="493395"/>
                  </a:cubicBezTo>
                  <a:cubicBezTo>
                    <a:pt x="986790" y="765937"/>
                    <a:pt x="765937" y="986790"/>
                    <a:pt x="493395" y="986790"/>
                  </a:cubicBezTo>
                  <a:cubicBezTo>
                    <a:pt x="220853" y="986790"/>
                    <a:pt x="0" y="765937"/>
                    <a:pt x="0" y="493395"/>
                  </a:cubicBezTo>
                  <a:close/>
                </a:path>
              </a:pathLst>
            </a:custGeom>
            <a:solidFill>
              <a:srgbClr val="373B48"/>
            </a:solidFill>
          </p:spPr>
        </p:sp>
      </p:grpSp>
      <p:sp>
        <p:nvSpPr>
          <p:cNvPr name="TextBox 37" id="37"/>
          <p:cNvSpPr txBox="true"/>
          <p:nvPr/>
        </p:nvSpPr>
        <p:spPr>
          <a:xfrm rot="0">
            <a:off x="13136091" y="2694980"/>
            <a:ext cx="296019" cy="474761"/>
          </a:xfrm>
          <a:prstGeom prst="rect">
            <a:avLst/>
          </a:prstGeom>
        </p:spPr>
        <p:txBody>
          <a:bodyPr anchor="t" rtlCol="false" tIns="0" lIns="0" bIns="0" rIns="0">
            <a:spAutoFit/>
          </a:bodyPr>
          <a:lstStyle/>
          <a:p>
            <a:pPr algn="l">
              <a:lnSpc>
                <a:spcPts val="3687"/>
              </a:lnSpc>
            </a:pPr>
            <a:r>
              <a:rPr lang="en-US" sz="2312" b="true">
                <a:solidFill>
                  <a:srgbClr val="FFFFFF"/>
                </a:solidFill>
                <a:latin typeface="Arimo Bold"/>
                <a:ea typeface="Arimo Bold"/>
                <a:cs typeface="Arimo Bold"/>
                <a:sym typeface="Arimo Bold"/>
              </a:rPr>
              <a:t>2</a:t>
            </a:r>
          </a:p>
        </p:txBody>
      </p:sp>
      <p:sp>
        <p:nvSpPr>
          <p:cNvPr name="TextBox 38" id="38"/>
          <p:cNvSpPr txBox="true"/>
          <p:nvPr/>
        </p:nvSpPr>
        <p:spPr>
          <a:xfrm rot="0">
            <a:off x="9542412" y="3572916"/>
            <a:ext cx="3084016" cy="414040"/>
          </a:xfrm>
          <a:prstGeom prst="rect">
            <a:avLst/>
          </a:prstGeom>
        </p:spPr>
        <p:txBody>
          <a:bodyPr anchor="t" rtlCol="false" tIns="0" lIns="0" bIns="0" rIns="0">
            <a:spAutoFit/>
          </a:bodyPr>
          <a:lstStyle/>
          <a:p>
            <a:pPr algn="l">
              <a:lnSpc>
                <a:spcPts val="3000"/>
              </a:lnSpc>
            </a:pPr>
            <a:r>
              <a:rPr lang="en-US" sz="2375" b="true">
                <a:solidFill>
                  <a:srgbClr val="52586B"/>
                </a:solidFill>
                <a:latin typeface="Arimo Bold"/>
                <a:ea typeface="Arimo Bold"/>
                <a:cs typeface="Arimo Bold"/>
                <a:sym typeface="Arimo Bold"/>
              </a:rPr>
              <a:t>AI Resume Tailor</a:t>
            </a:r>
          </a:p>
        </p:txBody>
      </p:sp>
      <p:sp>
        <p:nvSpPr>
          <p:cNvPr name="TextBox 39" id="39"/>
          <p:cNvSpPr txBox="true"/>
          <p:nvPr/>
        </p:nvSpPr>
        <p:spPr>
          <a:xfrm rot="0">
            <a:off x="9542412" y="4049166"/>
            <a:ext cx="7483525" cy="1664494"/>
          </a:xfrm>
          <a:prstGeom prst="rect">
            <a:avLst/>
          </a:prstGeom>
        </p:spPr>
        <p:txBody>
          <a:bodyPr anchor="t" rtlCol="false" tIns="0" lIns="0" bIns="0" rIns="0">
            <a:spAutoFit/>
          </a:bodyPr>
          <a:lstStyle/>
          <a:p>
            <a:pPr algn="l">
              <a:lnSpc>
                <a:spcPts val="3062"/>
              </a:lnSpc>
            </a:pPr>
            <a:r>
              <a:rPr lang="en-US" sz="1937">
                <a:solidFill>
                  <a:srgbClr val="52586B"/>
                </a:solidFill>
                <a:latin typeface="Arimo"/>
                <a:ea typeface="Arimo"/>
                <a:cs typeface="Arimo"/>
                <a:sym typeface="Arimo"/>
              </a:rPr>
              <a:t>Instantly customize your resume for any job description with one click. Our AI analyzes the posting and intelligently reorganizes, rephrases, and highlights your most relevant skills and experiences to match exactly what employers seek.</a:t>
            </a:r>
          </a:p>
        </p:txBody>
      </p:sp>
      <p:grpSp>
        <p:nvGrpSpPr>
          <p:cNvPr name="Group 40" id="40"/>
          <p:cNvGrpSpPr/>
          <p:nvPr/>
        </p:nvGrpSpPr>
        <p:grpSpPr>
          <a:xfrm rot="0">
            <a:off x="986879" y="6605439"/>
            <a:ext cx="8033742" cy="3004096"/>
            <a:chOff x="0" y="0"/>
            <a:chExt cx="10711657" cy="4005462"/>
          </a:xfrm>
        </p:grpSpPr>
        <p:sp>
          <p:nvSpPr>
            <p:cNvPr name="Freeform 41" id="41"/>
            <p:cNvSpPr/>
            <p:nvPr/>
          </p:nvSpPr>
          <p:spPr>
            <a:xfrm flipH="false" flipV="false" rot="0">
              <a:off x="0" y="0"/>
              <a:ext cx="10711688" cy="4005453"/>
            </a:xfrm>
            <a:custGeom>
              <a:avLst/>
              <a:gdLst/>
              <a:ahLst/>
              <a:cxnLst/>
              <a:rect r="r" b="b" t="t" l="l"/>
              <a:pathLst>
                <a:path h="4005453" w="10711688">
                  <a:moveTo>
                    <a:pt x="0" y="182880"/>
                  </a:moveTo>
                  <a:cubicBezTo>
                    <a:pt x="0" y="81915"/>
                    <a:pt x="81915" y="0"/>
                    <a:pt x="182880" y="0"/>
                  </a:cubicBezTo>
                  <a:lnTo>
                    <a:pt x="10528808" y="0"/>
                  </a:lnTo>
                  <a:cubicBezTo>
                    <a:pt x="10629773" y="0"/>
                    <a:pt x="10711688" y="81915"/>
                    <a:pt x="10711688" y="182880"/>
                  </a:cubicBezTo>
                  <a:lnTo>
                    <a:pt x="10711688" y="3822573"/>
                  </a:lnTo>
                  <a:cubicBezTo>
                    <a:pt x="10711688" y="3923538"/>
                    <a:pt x="10629773" y="4005453"/>
                    <a:pt x="10528808" y="4005453"/>
                  </a:cubicBezTo>
                  <a:lnTo>
                    <a:pt x="182880" y="4005453"/>
                  </a:lnTo>
                  <a:cubicBezTo>
                    <a:pt x="81915" y="4005453"/>
                    <a:pt x="0" y="3923538"/>
                    <a:pt x="0" y="3822573"/>
                  </a:cubicBezTo>
                  <a:close/>
                </a:path>
              </a:pathLst>
            </a:custGeom>
            <a:solidFill>
              <a:srgbClr val="FFFFFF">
                <a:alpha val="90196"/>
              </a:srgbClr>
            </a:solidFill>
          </p:spPr>
        </p:sp>
      </p:grpSp>
      <p:grpSp>
        <p:nvGrpSpPr>
          <p:cNvPr name="Group 42" id="42"/>
          <p:cNvGrpSpPr/>
          <p:nvPr/>
        </p:nvGrpSpPr>
        <p:grpSpPr>
          <a:xfrm rot="0">
            <a:off x="986879" y="6576864"/>
            <a:ext cx="8033742" cy="114300"/>
            <a:chOff x="0" y="0"/>
            <a:chExt cx="10711657" cy="152400"/>
          </a:xfrm>
        </p:grpSpPr>
        <p:sp>
          <p:nvSpPr>
            <p:cNvPr name="Freeform 43" id="43"/>
            <p:cNvSpPr/>
            <p:nvPr/>
          </p:nvSpPr>
          <p:spPr>
            <a:xfrm flipH="false" flipV="false" rot="0">
              <a:off x="0" y="0"/>
              <a:ext cx="10711688" cy="152400"/>
            </a:xfrm>
            <a:custGeom>
              <a:avLst/>
              <a:gdLst/>
              <a:ahLst/>
              <a:cxnLst/>
              <a:rect r="r" b="b" t="t" l="l"/>
              <a:pathLst>
                <a:path h="152400" w="10711688">
                  <a:moveTo>
                    <a:pt x="0" y="76200"/>
                  </a:moveTo>
                  <a:cubicBezTo>
                    <a:pt x="0" y="34163"/>
                    <a:pt x="34163" y="0"/>
                    <a:pt x="76200" y="0"/>
                  </a:cubicBezTo>
                  <a:lnTo>
                    <a:pt x="10635488" y="0"/>
                  </a:lnTo>
                  <a:cubicBezTo>
                    <a:pt x="10677525" y="0"/>
                    <a:pt x="10711688" y="34163"/>
                    <a:pt x="10711688" y="76200"/>
                  </a:cubicBezTo>
                  <a:cubicBezTo>
                    <a:pt x="10711688" y="118237"/>
                    <a:pt x="10677525" y="152400"/>
                    <a:pt x="10635488" y="152400"/>
                  </a:cubicBezTo>
                  <a:lnTo>
                    <a:pt x="76200" y="152400"/>
                  </a:lnTo>
                  <a:cubicBezTo>
                    <a:pt x="34163" y="152400"/>
                    <a:pt x="0" y="118237"/>
                    <a:pt x="0" y="76200"/>
                  </a:cubicBezTo>
                  <a:close/>
                </a:path>
              </a:pathLst>
            </a:custGeom>
            <a:solidFill>
              <a:srgbClr val="373B48"/>
            </a:solidFill>
          </p:spPr>
        </p:sp>
      </p:grpSp>
      <p:grpSp>
        <p:nvGrpSpPr>
          <p:cNvPr name="Group 44" id="44"/>
          <p:cNvGrpSpPr/>
          <p:nvPr/>
        </p:nvGrpSpPr>
        <p:grpSpPr>
          <a:xfrm rot="0">
            <a:off x="4633689" y="6235452"/>
            <a:ext cx="740123" cy="740123"/>
            <a:chOff x="0" y="0"/>
            <a:chExt cx="986830" cy="986830"/>
          </a:xfrm>
        </p:grpSpPr>
        <p:sp>
          <p:nvSpPr>
            <p:cNvPr name="Freeform 45" id="45"/>
            <p:cNvSpPr/>
            <p:nvPr/>
          </p:nvSpPr>
          <p:spPr>
            <a:xfrm flipH="false" flipV="false" rot="0">
              <a:off x="0" y="0"/>
              <a:ext cx="986790" cy="986790"/>
            </a:xfrm>
            <a:custGeom>
              <a:avLst/>
              <a:gdLst/>
              <a:ahLst/>
              <a:cxnLst/>
              <a:rect r="r" b="b" t="t" l="l"/>
              <a:pathLst>
                <a:path h="986790" w="986790">
                  <a:moveTo>
                    <a:pt x="0" y="493395"/>
                  </a:moveTo>
                  <a:cubicBezTo>
                    <a:pt x="0" y="220853"/>
                    <a:pt x="220853" y="0"/>
                    <a:pt x="493395" y="0"/>
                  </a:cubicBezTo>
                  <a:cubicBezTo>
                    <a:pt x="765937" y="0"/>
                    <a:pt x="986790" y="220853"/>
                    <a:pt x="986790" y="493395"/>
                  </a:cubicBezTo>
                  <a:cubicBezTo>
                    <a:pt x="986790" y="765937"/>
                    <a:pt x="765937" y="986790"/>
                    <a:pt x="493395" y="986790"/>
                  </a:cubicBezTo>
                  <a:cubicBezTo>
                    <a:pt x="220853" y="986790"/>
                    <a:pt x="0" y="765937"/>
                    <a:pt x="0" y="493395"/>
                  </a:cubicBezTo>
                  <a:close/>
                </a:path>
              </a:pathLst>
            </a:custGeom>
            <a:solidFill>
              <a:srgbClr val="373B48"/>
            </a:solidFill>
          </p:spPr>
        </p:sp>
      </p:grpSp>
      <p:sp>
        <p:nvSpPr>
          <p:cNvPr name="TextBox 46" id="46"/>
          <p:cNvSpPr txBox="true"/>
          <p:nvPr/>
        </p:nvSpPr>
        <p:spPr>
          <a:xfrm rot="0">
            <a:off x="4855741" y="6315670"/>
            <a:ext cx="296019" cy="474761"/>
          </a:xfrm>
          <a:prstGeom prst="rect">
            <a:avLst/>
          </a:prstGeom>
        </p:spPr>
        <p:txBody>
          <a:bodyPr anchor="t" rtlCol="false" tIns="0" lIns="0" bIns="0" rIns="0">
            <a:spAutoFit/>
          </a:bodyPr>
          <a:lstStyle/>
          <a:p>
            <a:pPr algn="l">
              <a:lnSpc>
                <a:spcPts val="3687"/>
              </a:lnSpc>
            </a:pPr>
            <a:r>
              <a:rPr lang="en-US" sz="2312" b="true">
                <a:solidFill>
                  <a:srgbClr val="FFFFFF"/>
                </a:solidFill>
                <a:latin typeface="Arimo Bold"/>
                <a:ea typeface="Arimo Bold"/>
                <a:cs typeface="Arimo Bold"/>
                <a:sym typeface="Arimo Bold"/>
              </a:rPr>
              <a:t>3</a:t>
            </a:r>
          </a:p>
        </p:txBody>
      </p:sp>
      <p:sp>
        <p:nvSpPr>
          <p:cNvPr name="TextBox 47" id="47"/>
          <p:cNvSpPr txBox="true"/>
          <p:nvPr/>
        </p:nvSpPr>
        <p:spPr>
          <a:xfrm rot="0">
            <a:off x="1262062" y="7193607"/>
            <a:ext cx="5137845" cy="414040"/>
          </a:xfrm>
          <a:prstGeom prst="rect">
            <a:avLst/>
          </a:prstGeom>
        </p:spPr>
        <p:txBody>
          <a:bodyPr anchor="t" rtlCol="false" tIns="0" lIns="0" bIns="0" rIns="0">
            <a:spAutoFit/>
          </a:bodyPr>
          <a:lstStyle/>
          <a:p>
            <a:pPr algn="l">
              <a:lnSpc>
                <a:spcPts val="3000"/>
              </a:lnSpc>
            </a:pPr>
            <a:r>
              <a:rPr lang="en-US" sz="2375" b="true">
                <a:solidFill>
                  <a:srgbClr val="52586B"/>
                </a:solidFill>
                <a:latin typeface="Arimo Bold"/>
                <a:ea typeface="Arimo Bold"/>
                <a:cs typeface="Arimo Bold"/>
                <a:sym typeface="Arimo Bold"/>
              </a:rPr>
              <a:t>ATS Evaluator &amp; Skill Gap Analysis</a:t>
            </a:r>
          </a:p>
        </p:txBody>
      </p:sp>
      <p:sp>
        <p:nvSpPr>
          <p:cNvPr name="TextBox 48" id="48"/>
          <p:cNvSpPr txBox="true"/>
          <p:nvPr/>
        </p:nvSpPr>
        <p:spPr>
          <a:xfrm rot="0">
            <a:off x="1262062" y="7669857"/>
            <a:ext cx="7483376" cy="1664494"/>
          </a:xfrm>
          <a:prstGeom prst="rect">
            <a:avLst/>
          </a:prstGeom>
        </p:spPr>
        <p:txBody>
          <a:bodyPr anchor="t" rtlCol="false" tIns="0" lIns="0" bIns="0" rIns="0">
            <a:spAutoFit/>
          </a:bodyPr>
          <a:lstStyle/>
          <a:p>
            <a:pPr algn="l">
              <a:lnSpc>
                <a:spcPts val="3062"/>
              </a:lnSpc>
            </a:pPr>
            <a:r>
              <a:rPr lang="en-US" sz="1937">
                <a:solidFill>
                  <a:srgbClr val="52586B"/>
                </a:solidFill>
                <a:latin typeface="Arimo"/>
                <a:ea typeface="Arimo"/>
                <a:cs typeface="Arimo"/>
                <a:sym typeface="Arimo"/>
              </a:rPr>
              <a:t>Get an instant ATS compatibility score for your resume against any job description. Identify crucial missing keywords, discover skill gaps, and receive specific recommendations to improve your match percentage.</a:t>
            </a:r>
          </a:p>
        </p:txBody>
      </p:sp>
      <p:grpSp>
        <p:nvGrpSpPr>
          <p:cNvPr name="Group 49" id="49"/>
          <p:cNvGrpSpPr/>
          <p:nvPr/>
        </p:nvGrpSpPr>
        <p:grpSpPr>
          <a:xfrm rot="0">
            <a:off x="9267230" y="6605439"/>
            <a:ext cx="8033891" cy="3004096"/>
            <a:chOff x="0" y="0"/>
            <a:chExt cx="10711855" cy="4005462"/>
          </a:xfrm>
        </p:grpSpPr>
        <p:sp>
          <p:nvSpPr>
            <p:cNvPr name="Freeform 50" id="50"/>
            <p:cNvSpPr/>
            <p:nvPr/>
          </p:nvSpPr>
          <p:spPr>
            <a:xfrm flipH="false" flipV="false" rot="0">
              <a:off x="0" y="0"/>
              <a:ext cx="10711815" cy="4005453"/>
            </a:xfrm>
            <a:custGeom>
              <a:avLst/>
              <a:gdLst/>
              <a:ahLst/>
              <a:cxnLst/>
              <a:rect r="r" b="b" t="t" l="l"/>
              <a:pathLst>
                <a:path h="4005453" w="10711815">
                  <a:moveTo>
                    <a:pt x="0" y="182880"/>
                  </a:moveTo>
                  <a:cubicBezTo>
                    <a:pt x="0" y="81915"/>
                    <a:pt x="81915" y="0"/>
                    <a:pt x="182880" y="0"/>
                  </a:cubicBezTo>
                  <a:lnTo>
                    <a:pt x="10528935" y="0"/>
                  </a:lnTo>
                  <a:cubicBezTo>
                    <a:pt x="10629900" y="0"/>
                    <a:pt x="10711815" y="81915"/>
                    <a:pt x="10711815" y="182880"/>
                  </a:cubicBezTo>
                  <a:lnTo>
                    <a:pt x="10711815" y="3822573"/>
                  </a:lnTo>
                  <a:cubicBezTo>
                    <a:pt x="10711815" y="3923538"/>
                    <a:pt x="10629900" y="4005453"/>
                    <a:pt x="10528935" y="4005453"/>
                  </a:cubicBezTo>
                  <a:lnTo>
                    <a:pt x="182880" y="4005453"/>
                  </a:lnTo>
                  <a:cubicBezTo>
                    <a:pt x="81915" y="4005453"/>
                    <a:pt x="0" y="3923538"/>
                    <a:pt x="0" y="3822573"/>
                  </a:cubicBezTo>
                  <a:close/>
                </a:path>
              </a:pathLst>
            </a:custGeom>
            <a:solidFill>
              <a:srgbClr val="FFFFFF">
                <a:alpha val="90196"/>
              </a:srgbClr>
            </a:solidFill>
          </p:spPr>
        </p:sp>
      </p:grpSp>
      <p:grpSp>
        <p:nvGrpSpPr>
          <p:cNvPr name="Group 51" id="51"/>
          <p:cNvGrpSpPr/>
          <p:nvPr/>
        </p:nvGrpSpPr>
        <p:grpSpPr>
          <a:xfrm rot="0">
            <a:off x="9267230" y="6576864"/>
            <a:ext cx="8033891" cy="114300"/>
            <a:chOff x="0" y="0"/>
            <a:chExt cx="10711855" cy="152400"/>
          </a:xfrm>
        </p:grpSpPr>
        <p:sp>
          <p:nvSpPr>
            <p:cNvPr name="Freeform 52" id="52"/>
            <p:cNvSpPr/>
            <p:nvPr/>
          </p:nvSpPr>
          <p:spPr>
            <a:xfrm flipH="false" flipV="false" rot="0">
              <a:off x="0" y="0"/>
              <a:ext cx="10711815" cy="152400"/>
            </a:xfrm>
            <a:custGeom>
              <a:avLst/>
              <a:gdLst/>
              <a:ahLst/>
              <a:cxnLst/>
              <a:rect r="r" b="b" t="t" l="l"/>
              <a:pathLst>
                <a:path h="152400" w="10711815">
                  <a:moveTo>
                    <a:pt x="0" y="76200"/>
                  </a:moveTo>
                  <a:cubicBezTo>
                    <a:pt x="0" y="34163"/>
                    <a:pt x="34163" y="0"/>
                    <a:pt x="76200" y="0"/>
                  </a:cubicBezTo>
                  <a:lnTo>
                    <a:pt x="10635615" y="0"/>
                  </a:lnTo>
                  <a:cubicBezTo>
                    <a:pt x="10677652" y="0"/>
                    <a:pt x="10711815" y="34163"/>
                    <a:pt x="10711815" y="76200"/>
                  </a:cubicBezTo>
                  <a:cubicBezTo>
                    <a:pt x="10711815" y="118237"/>
                    <a:pt x="10677652" y="152400"/>
                    <a:pt x="10635615" y="152400"/>
                  </a:cubicBezTo>
                  <a:lnTo>
                    <a:pt x="76200" y="152400"/>
                  </a:lnTo>
                  <a:cubicBezTo>
                    <a:pt x="34163" y="152400"/>
                    <a:pt x="0" y="118237"/>
                    <a:pt x="0" y="76200"/>
                  </a:cubicBezTo>
                  <a:close/>
                </a:path>
              </a:pathLst>
            </a:custGeom>
            <a:solidFill>
              <a:srgbClr val="373B48"/>
            </a:solidFill>
          </p:spPr>
        </p:sp>
      </p:grpSp>
      <p:grpSp>
        <p:nvGrpSpPr>
          <p:cNvPr name="Group 53" id="53"/>
          <p:cNvGrpSpPr/>
          <p:nvPr/>
        </p:nvGrpSpPr>
        <p:grpSpPr>
          <a:xfrm rot="0">
            <a:off x="12914040" y="6235452"/>
            <a:ext cx="740122" cy="740123"/>
            <a:chOff x="0" y="0"/>
            <a:chExt cx="986830" cy="986830"/>
          </a:xfrm>
        </p:grpSpPr>
        <p:sp>
          <p:nvSpPr>
            <p:cNvPr name="Freeform 54" id="54"/>
            <p:cNvSpPr/>
            <p:nvPr/>
          </p:nvSpPr>
          <p:spPr>
            <a:xfrm flipH="false" flipV="false" rot="0">
              <a:off x="0" y="0"/>
              <a:ext cx="986790" cy="986790"/>
            </a:xfrm>
            <a:custGeom>
              <a:avLst/>
              <a:gdLst/>
              <a:ahLst/>
              <a:cxnLst/>
              <a:rect r="r" b="b" t="t" l="l"/>
              <a:pathLst>
                <a:path h="986790" w="986790">
                  <a:moveTo>
                    <a:pt x="0" y="493395"/>
                  </a:moveTo>
                  <a:cubicBezTo>
                    <a:pt x="0" y="220853"/>
                    <a:pt x="220853" y="0"/>
                    <a:pt x="493395" y="0"/>
                  </a:cubicBezTo>
                  <a:cubicBezTo>
                    <a:pt x="765937" y="0"/>
                    <a:pt x="986790" y="220853"/>
                    <a:pt x="986790" y="493395"/>
                  </a:cubicBezTo>
                  <a:cubicBezTo>
                    <a:pt x="986790" y="765937"/>
                    <a:pt x="765937" y="986790"/>
                    <a:pt x="493395" y="986790"/>
                  </a:cubicBezTo>
                  <a:cubicBezTo>
                    <a:pt x="220853" y="986790"/>
                    <a:pt x="0" y="765937"/>
                    <a:pt x="0" y="493395"/>
                  </a:cubicBezTo>
                  <a:close/>
                </a:path>
              </a:pathLst>
            </a:custGeom>
            <a:solidFill>
              <a:srgbClr val="373B48"/>
            </a:solidFill>
          </p:spPr>
        </p:sp>
      </p:grpSp>
      <p:sp>
        <p:nvSpPr>
          <p:cNvPr name="TextBox 55" id="55"/>
          <p:cNvSpPr txBox="true"/>
          <p:nvPr/>
        </p:nvSpPr>
        <p:spPr>
          <a:xfrm rot="0">
            <a:off x="13136091" y="6315670"/>
            <a:ext cx="296019" cy="474761"/>
          </a:xfrm>
          <a:prstGeom prst="rect">
            <a:avLst/>
          </a:prstGeom>
        </p:spPr>
        <p:txBody>
          <a:bodyPr anchor="t" rtlCol="false" tIns="0" lIns="0" bIns="0" rIns="0">
            <a:spAutoFit/>
          </a:bodyPr>
          <a:lstStyle/>
          <a:p>
            <a:pPr algn="l">
              <a:lnSpc>
                <a:spcPts val="3687"/>
              </a:lnSpc>
            </a:pPr>
            <a:r>
              <a:rPr lang="en-US" sz="2312" b="true">
                <a:solidFill>
                  <a:srgbClr val="FFFFFF"/>
                </a:solidFill>
                <a:latin typeface="Arimo Bold"/>
                <a:ea typeface="Arimo Bold"/>
                <a:cs typeface="Arimo Bold"/>
                <a:sym typeface="Arimo Bold"/>
              </a:rPr>
              <a:t>4</a:t>
            </a:r>
          </a:p>
        </p:txBody>
      </p:sp>
      <p:sp>
        <p:nvSpPr>
          <p:cNvPr name="TextBox 56" id="56"/>
          <p:cNvSpPr txBox="true"/>
          <p:nvPr/>
        </p:nvSpPr>
        <p:spPr>
          <a:xfrm rot="0">
            <a:off x="9542412" y="7193607"/>
            <a:ext cx="3413671" cy="414040"/>
          </a:xfrm>
          <a:prstGeom prst="rect">
            <a:avLst/>
          </a:prstGeom>
        </p:spPr>
        <p:txBody>
          <a:bodyPr anchor="t" rtlCol="false" tIns="0" lIns="0" bIns="0" rIns="0">
            <a:spAutoFit/>
          </a:bodyPr>
          <a:lstStyle/>
          <a:p>
            <a:pPr algn="l">
              <a:lnSpc>
                <a:spcPts val="3000"/>
              </a:lnSpc>
            </a:pPr>
            <a:r>
              <a:rPr lang="en-US" sz="2375" b="true">
                <a:solidFill>
                  <a:srgbClr val="52586B"/>
                </a:solidFill>
                <a:latin typeface="Arimo Bold"/>
                <a:ea typeface="Arimo Bold"/>
                <a:cs typeface="Arimo Bold"/>
                <a:sym typeface="Arimo Bold"/>
              </a:rPr>
              <a:t>Cover Letter Generator</a:t>
            </a:r>
          </a:p>
        </p:txBody>
      </p:sp>
      <p:sp>
        <p:nvSpPr>
          <p:cNvPr name="TextBox 57" id="57"/>
          <p:cNvSpPr txBox="true"/>
          <p:nvPr/>
        </p:nvSpPr>
        <p:spPr>
          <a:xfrm rot="0">
            <a:off x="9542412" y="7669857"/>
            <a:ext cx="7483525" cy="1664494"/>
          </a:xfrm>
          <a:prstGeom prst="rect">
            <a:avLst/>
          </a:prstGeom>
        </p:spPr>
        <p:txBody>
          <a:bodyPr anchor="t" rtlCol="false" tIns="0" lIns="0" bIns="0" rIns="0">
            <a:spAutoFit/>
          </a:bodyPr>
          <a:lstStyle/>
          <a:p>
            <a:pPr algn="l">
              <a:lnSpc>
                <a:spcPts val="3062"/>
              </a:lnSpc>
            </a:pPr>
            <a:r>
              <a:rPr lang="en-US" sz="1937">
                <a:solidFill>
                  <a:srgbClr val="52586B"/>
                </a:solidFill>
                <a:latin typeface="Arimo"/>
                <a:ea typeface="Arimo"/>
                <a:cs typeface="Arimo"/>
                <a:sym typeface="Arimo"/>
              </a:rPr>
              <a:t>Generate personalized and impactful cover letters in seconds. Our AI crafts compelling narratives tailored to the specific job, company culture, and your unique background, making each application stand out.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3"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0"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8"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099"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sp>
        <p:nvSpPr>
          <p:cNvPr name="TextBox 20" id="20"/>
          <p:cNvSpPr txBox="true"/>
          <p:nvPr/>
        </p:nvSpPr>
        <p:spPr>
          <a:xfrm rot="0">
            <a:off x="992238" y="990600"/>
            <a:ext cx="16019561" cy="813197"/>
          </a:xfrm>
          <a:prstGeom prst="rect">
            <a:avLst/>
          </a:prstGeom>
        </p:spPr>
        <p:txBody>
          <a:bodyPr anchor="t" rtlCol="false" tIns="0" lIns="0" bIns="0" rIns="0">
            <a:spAutoFit/>
          </a:bodyPr>
          <a:lstStyle/>
          <a:p>
            <a:pPr algn="l">
              <a:lnSpc>
                <a:spcPts val="6062"/>
              </a:lnSpc>
            </a:pPr>
            <a:r>
              <a:rPr lang="en-US" sz="4875" b="true">
                <a:solidFill>
                  <a:srgbClr val="373B48"/>
                </a:solidFill>
                <a:latin typeface="Arimo Bold"/>
                <a:ea typeface="Arimo Bold"/>
                <a:cs typeface="Arimo Bold"/>
                <a:sym typeface="Arimo Bold"/>
              </a:rPr>
              <a:t>How It Works: The Technology Behind Career Catalyst</a:t>
            </a:r>
          </a:p>
        </p:txBody>
      </p:sp>
      <p:grpSp>
        <p:nvGrpSpPr>
          <p:cNvPr name="Group 21" id="21"/>
          <p:cNvGrpSpPr/>
          <p:nvPr/>
        </p:nvGrpSpPr>
        <p:grpSpPr>
          <a:xfrm rot="0">
            <a:off x="992238" y="3039516"/>
            <a:ext cx="5434459" cy="992237"/>
            <a:chOff x="0" y="0"/>
            <a:chExt cx="7245945" cy="1322983"/>
          </a:xfrm>
        </p:grpSpPr>
        <p:sp>
          <p:nvSpPr>
            <p:cNvPr name="Freeform 22" id="22" descr="preencoded.png"/>
            <p:cNvSpPr/>
            <p:nvPr/>
          </p:nvSpPr>
          <p:spPr>
            <a:xfrm flipH="false" flipV="false" rot="0">
              <a:off x="0" y="0"/>
              <a:ext cx="7245985" cy="1322959"/>
            </a:xfrm>
            <a:custGeom>
              <a:avLst/>
              <a:gdLst/>
              <a:ahLst/>
              <a:cxnLst/>
              <a:rect r="r" b="b" t="t" l="l"/>
              <a:pathLst>
                <a:path h="1322959" w="7245985">
                  <a:moveTo>
                    <a:pt x="0" y="0"/>
                  </a:moveTo>
                  <a:lnTo>
                    <a:pt x="7245985" y="0"/>
                  </a:lnTo>
                  <a:lnTo>
                    <a:pt x="7245985" y="1322959"/>
                  </a:lnTo>
                  <a:lnTo>
                    <a:pt x="0" y="1322959"/>
                  </a:lnTo>
                  <a:lnTo>
                    <a:pt x="0" y="0"/>
                  </a:lnTo>
                  <a:close/>
                </a:path>
              </a:pathLst>
            </a:custGeom>
            <a:blipFill>
              <a:blip r:embed="rId2"/>
              <a:stretch>
                <a:fillRect l="-122" t="0" r="-121" b="-1"/>
              </a:stretch>
            </a:blipFill>
          </p:spPr>
        </p:sp>
      </p:grpSp>
      <p:sp>
        <p:nvSpPr>
          <p:cNvPr name="TextBox 23" id="23"/>
          <p:cNvSpPr txBox="true"/>
          <p:nvPr/>
        </p:nvSpPr>
        <p:spPr>
          <a:xfrm rot="0">
            <a:off x="1240185" y="4270176"/>
            <a:ext cx="3101131" cy="397223"/>
          </a:xfrm>
          <a:prstGeom prst="rect">
            <a:avLst/>
          </a:prstGeom>
        </p:spPr>
        <p:txBody>
          <a:bodyPr anchor="t" rtlCol="false" tIns="0" lIns="0" bIns="0" rIns="0">
            <a:spAutoFit/>
          </a:bodyPr>
          <a:lstStyle/>
          <a:p>
            <a:pPr algn="l">
              <a:lnSpc>
                <a:spcPts val="2999"/>
              </a:lnSpc>
            </a:pPr>
            <a:r>
              <a:rPr lang="en-US" sz="2437" b="true">
                <a:solidFill>
                  <a:srgbClr val="52586B"/>
                </a:solidFill>
                <a:latin typeface="Arimo Bold"/>
                <a:ea typeface="Arimo Bold"/>
                <a:cs typeface="Arimo Bold"/>
                <a:sym typeface="Arimo Bold"/>
              </a:rPr>
              <a:t>User Interface</a:t>
            </a:r>
          </a:p>
        </p:txBody>
      </p:sp>
      <p:sp>
        <p:nvSpPr>
          <p:cNvPr name="TextBox 24" id="24"/>
          <p:cNvSpPr txBox="true"/>
          <p:nvPr/>
        </p:nvSpPr>
        <p:spPr>
          <a:xfrm rot="0">
            <a:off x="1240185" y="4720977"/>
            <a:ext cx="4938564" cy="1682949"/>
          </a:xfrm>
          <a:prstGeom prst="rect">
            <a:avLst/>
          </a:prstGeom>
        </p:spPr>
        <p:txBody>
          <a:bodyPr anchor="t" rtlCol="false" tIns="0" lIns="0" bIns="0" rIns="0">
            <a:spAutoFit/>
          </a:bodyPr>
          <a:lstStyle/>
          <a:p>
            <a:pPr algn="l">
              <a:lnSpc>
                <a:spcPts val="3125"/>
              </a:lnSpc>
            </a:pPr>
            <a:r>
              <a:rPr lang="en-US" sz="1937">
                <a:solidFill>
                  <a:srgbClr val="52586B"/>
                </a:solidFill>
                <a:latin typeface="Arimo"/>
                <a:ea typeface="Arimo"/>
                <a:cs typeface="Arimo"/>
                <a:sym typeface="Arimo"/>
              </a:rPr>
              <a:t>Job seekers interact through our React-powered frontend, experiencing a dynamic and responsive interface that makes complex tasks feel simple and intuitive.</a:t>
            </a:r>
          </a:p>
        </p:txBody>
      </p:sp>
      <p:grpSp>
        <p:nvGrpSpPr>
          <p:cNvPr name="Group 25" id="25"/>
          <p:cNvGrpSpPr/>
          <p:nvPr/>
        </p:nvGrpSpPr>
        <p:grpSpPr>
          <a:xfrm rot="0">
            <a:off x="6426696" y="3039516"/>
            <a:ext cx="5434459" cy="992237"/>
            <a:chOff x="0" y="0"/>
            <a:chExt cx="7245945" cy="1322983"/>
          </a:xfrm>
        </p:grpSpPr>
        <p:sp>
          <p:nvSpPr>
            <p:cNvPr name="Freeform 26" id="26" descr="preencoded.png"/>
            <p:cNvSpPr/>
            <p:nvPr/>
          </p:nvSpPr>
          <p:spPr>
            <a:xfrm flipH="false" flipV="false" rot="0">
              <a:off x="0" y="0"/>
              <a:ext cx="7245985" cy="1322959"/>
            </a:xfrm>
            <a:custGeom>
              <a:avLst/>
              <a:gdLst/>
              <a:ahLst/>
              <a:cxnLst/>
              <a:rect r="r" b="b" t="t" l="l"/>
              <a:pathLst>
                <a:path h="1322959" w="7245985">
                  <a:moveTo>
                    <a:pt x="0" y="0"/>
                  </a:moveTo>
                  <a:lnTo>
                    <a:pt x="7245985" y="0"/>
                  </a:lnTo>
                  <a:lnTo>
                    <a:pt x="7245985" y="1322959"/>
                  </a:lnTo>
                  <a:lnTo>
                    <a:pt x="0" y="1322959"/>
                  </a:lnTo>
                  <a:lnTo>
                    <a:pt x="0" y="0"/>
                  </a:lnTo>
                  <a:close/>
                </a:path>
              </a:pathLst>
            </a:custGeom>
            <a:blipFill>
              <a:blip r:embed="rId3"/>
              <a:stretch>
                <a:fillRect l="-122" t="0" r="-121" b="-1"/>
              </a:stretch>
            </a:blipFill>
          </p:spPr>
        </p:sp>
      </p:grpSp>
      <p:sp>
        <p:nvSpPr>
          <p:cNvPr name="TextBox 27" id="27"/>
          <p:cNvSpPr txBox="true"/>
          <p:nvPr/>
        </p:nvSpPr>
        <p:spPr>
          <a:xfrm rot="0">
            <a:off x="6674644" y="4270176"/>
            <a:ext cx="3101131" cy="397223"/>
          </a:xfrm>
          <a:prstGeom prst="rect">
            <a:avLst/>
          </a:prstGeom>
        </p:spPr>
        <p:txBody>
          <a:bodyPr anchor="t" rtlCol="false" tIns="0" lIns="0" bIns="0" rIns="0">
            <a:spAutoFit/>
          </a:bodyPr>
          <a:lstStyle/>
          <a:p>
            <a:pPr algn="l">
              <a:lnSpc>
                <a:spcPts val="2999"/>
              </a:lnSpc>
            </a:pPr>
            <a:r>
              <a:rPr lang="en-US" sz="2437" b="true">
                <a:solidFill>
                  <a:srgbClr val="52586B"/>
                </a:solidFill>
                <a:latin typeface="Arimo Bold"/>
                <a:ea typeface="Arimo Bold"/>
                <a:cs typeface="Arimo Bold"/>
                <a:sym typeface="Arimo Bold"/>
              </a:rPr>
              <a:t>Backend Processing</a:t>
            </a:r>
          </a:p>
        </p:txBody>
      </p:sp>
      <p:sp>
        <p:nvSpPr>
          <p:cNvPr name="TextBox 28" id="28"/>
          <p:cNvSpPr txBox="true"/>
          <p:nvPr/>
        </p:nvSpPr>
        <p:spPr>
          <a:xfrm rot="0">
            <a:off x="6674644" y="4720977"/>
            <a:ext cx="4938564" cy="2079872"/>
          </a:xfrm>
          <a:prstGeom prst="rect">
            <a:avLst/>
          </a:prstGeom>
        </p:spPr>
        <p:txBody>
          <a:bodyPr anchor="t" rtlCol="false" tIns="0" lIns="0" bIns="0" rIns="0">
            <a:spAutoFit/>
          </a:bodyPr>
          <a:lstStyle/>
          <a:p>
            <a:pPr algn="l">
              <a:lnSpc>
                <a:spcPts val="3125"/>
              </a:lnSpc>
            </a:pPr>
            <a:r>
              <a:rPr lang="en-US" sz="1937">
                <a:solidFill>
                  <a:srgbClr val="52586B"/>
                </a:solidFill>
                <a:latin typeface="Arimo"/>
                <a:ea typeface="Arimo"/>
                <a:cs typeface="Arimo"/>
                <a:sym typeface="Arimo"/>
              </a:rPr>
              <a:t>Spring Boot REST APIs handle all business logic, user authentication, data management, and orchestrate communication between frontend and AI services.</a:t>
            </a:r>
          </a:p>
        </p:txBody>
      </p:sp>
      <p:grpSp>
        <p:nvGrpSpPr>
          <p:cNvPr name="Group 29" id="29"/>
          <p:cNvGrpSpPr/>
          <p:nvPr/>
        </p:nvGrpSpPr>
        <p:grpSpPr>
          <a:xfrm rot="0">
            <a:off x="11861155" y="3039516"/>
            <a:ext cx="5434459" cy="992237"/>
            <a:chOff x="0" y="0"/>
            <a:chExt cx="7245945" cy="1322983"/>
          </a:xfrm>
        </p:grpSpPr>
        <p:sp>
          <p:nvSpPr>
            <p:cNvPr name="Freeform 30" id="30" descr="preencoded.png"/>
            <p:cNvSpPr/>
            <p:nvPr/>
          </p:nvSpPr>
          <p:spPr>
            <a:xfrm flipH="false" flipV="false" rot="0">
              <a:off x="0" y="0"/>
              <a:ext cx="7245985" cy="1322959"/>
            </a:xfrm>
            <a:custGeom>
              <a:avLst/>
              <a:gdLst/>
              <a:ahLst/>
              <a:cxnLst/>
              <a:rect r="r" b="b" t="t" l="l"/>
              <a:pathLst>
                <a:path h="1322959" w="7245985">
                  <a:moveTo>
                    <a:pt x="0" y="0"/>
                  </a:moveTo>
                  <a:lnTo>
                    <a:pt x="7245985" y="0"/>
                  </a:lnTo>
                  <a:lnTo>
                    <a:pt x="7245985" y="1322959"/>
                  </a:lnTo>
                  <a:lnTo>
                    <a:pt x="0" y="1322959"/>
                  </a:lnTo>
                  <a:lnTo>
                    <a:pt x="0" y="0"/>
                  </a:lnTo>
                  <a:close/>
                </a:path>
              </a:pathLst>
            </a:custGeom>
            <a:blipFill>
              <a:blip r:embed="rId4"/>
              <a:stretch>
                <a:fillRect l="-122" t="0" r="-121" b="-1"/>
              </a:stretch>
            </a:blipFill>
          </p:spPr>
        </p:sp>
      </p:grpSp>
      <p:sp>
        <p:nvSpPr>
          <p:cNvPr name="TextBox 31" id="31"/>
          <p:cNvSpPr txBox="true"/>
          <p:nvPr/>
        </p:nvSpPr>
        <p:spPr>
          <a:xfrm rot="0">
            <a:off x="12109102" y="4270176"/>
            <a:ext cx="3101131" cy="397223"/>
          </a:xfrm>
          <a:prstGeom prst="rect">
            <a:avLst/>
          </a:prstGeom>
        </p:spPr>
        <p:txBody>
          <a:bodyPr anchor="t" rtlCol="false" tIns="0" lIns="0" bIns="0" rIns="0">
            <a:spAutoFit/>
          </a:bodyPr>
          <a:lstStyle/>
          <a:p>
            <a:pPr algn="l">
              <a:lnSpc>
                <a:spcPts val="2999"/>
              </a:lnSpc>
            </a:pPr>
            <a:r>
              <a:rPr lang="en-US" sz="2437" b="true">
                <a:solidFill>
                  <a:srgbClr val="52586B"/>
                </a:solidFill>
                <a:latin typeface="Arimo Bold"/>
                <a:ea typeface="Arimo Bold"/>
                <a:cs typeface="Arimo Bold"/>
                <a:sym typeface="Arimo Bold"/>
              </a:rPr>
              <a:t>AI Engine</a:t>
            </a:r>
          </a:p>
        </p:txBody>
      </p:sp>
      <p:sp>
        <p:nvSpPr>
          <p:cNvPr name="TextBox 32" id="32"/>
          <p:cNvSpPr txBox="true"/>
          <p:nvPr/>
        </p:nvSpPr>
        <p:spPr>
          <a:xfrm rot="0">
            <a:off x="12109102" y="4720977"/>
            <a:ext cx="4938564" cy="1682949"/>
          </a:xfrm>
          <a:prstGeom prst="rect">
            <a:avLst/>
          </a:prstGeom>
        </p:spPr>
        <p:txBody>
          <a:bodyPr anchor="t" rtlCol="false" tIns="0" lIns="0" bIns="0" rIns="0">
            <a:spAutoFit/>
          </a:bodyPr>
          <a:lstStyle/>
          <a:p>
            <a:pPr algn="l">
              <a:lnSpc>
                <a:spcPts val="3125"/>
              </a:lnSpc>
            </a:pPr>
            <a:r>
              <a:rPr lang="en-US" sz="1937">
                <a:solidFill>
                  <a:srgbClr val="52586B"/>
                </a:solidFill>
                <a:latin typeface="Arimo"/>
                <a:ea typeface="Arimo"/>
                <a:cs typeface="Arimo"/>
                <a:sym typeface="Arimo"/>
              </a:rPr>
              <a:t>Python scripts powered by the Gemini API perform intelligent content generation, resume analysis, keyword extraction, and personalized recommendations.</a:t>
            </a:r>
          </a:p>
        </p:txBody>
      </p:sp>
      <p:sp>
        <p:nvSpPr>
          <p:cNvPr name="TextBox 33" id="33"/>
          <p:cNvSpPr txBox="true"/>
          <p:nvPr/>
        </p:nvSpPr>
        <p:spPr>
          <a:xfrm rot="0">
            <a:off x="992238" y="7232600"/>
            <a:ext cx="16303526" cy="1286024"/>
          </a:xfrm>
          <a:prstGeom prst="rect">
            <a:avLst/>
          </a:prstGeom>
        </p:spPr>
        <p:txBody>
          <a:bodyPr anchor="t" rtlCol="false" tIns="0" lIns="0" bIns="0" rIns="0">
            <a:spAutoFit/>
          </a:bodyPr>
          <a:lstStyle/>
          <a:p>
            <a:pPr algn="l">
              <a:lnSpc>
                <a:spcPts val="3125"/>
              </a:lnSpc>
            </a:pPr>
            <a:r>
              <a:rPr lang="en-US" sz="1937">
                <a:solidFill>
                  <a:srgbClr val="52586B"/>
                </a:solidFill>
                <a:latin typeface="Arimo"/>
                <a:ea typeface="Arimo"/>
                <a:cs typeface="Arimo"/>
                <a:sym typeface="Arimo"/>
              </a:rPr>
              <a:t>This architecture ensures fast response times, scalable performance, and the highest quality AI-generated content. Data flows seamlessly: users submit their information and job descriptions through the browser, our backend validates and processes the request, the AI engine generates or analyzes content using advanced language models, and results are instantly delivered back to the user in an actionable format.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3"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0"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8"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099"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sp>
        <p:nvSpPr>
          <p:cNvPr name="TextBox 20" id="20"/>
          <p:cNvSpPr txBox="true"/>
          <p:nvPr/>
        </p:nvSpPr>
        <p:spPr>
          <a:xfrm rot="0">
            <a:off x="513910" y="969114"/>
            <a:ext cx="11055135" cy="590550"/>
          </a:xfrm>
          <a:prstGeom prst="rect">
            <a:avLst/>
          </a:prstGeom>
        </p:spPr>
        <p:txBody>
          <a:bodyPr anchor="t" rtlCol="false" tIns="0" lIns="0" bIns="0" rIns="0">
            <a:spAutoFit/>
          </a:bodyPr>
          <a:lstStyle/>
          <a:p>
            <a:pPr algn="l">
              <a:lnSpc>
                <a:spcPts val="3374"/>
              </a:lnSpc>
            </a:pPr>
            <a:r>
              <a:rPr lang="en-US" sz="6749" b="true">
                <a:solidFill>
                  <a:srgbClr val="373B48"/>
                </a:solidFill>
                <a:latin typeface="Arimo Bold"/>
                <a:ea typeface="Arimo Bold"/>
                <a:cs typeface="Arimo Bold"/>
                <a:sym typeface="Arimo Bold"/>
              </a:rPr>
              <a:t>Screenshots /Preview</a:t>
            </a:r>
          </a:p>
        </p:txBody>
      </p:sp>
      <p:sp>
        <p:nvSpPr>
          <p:cNvPr name="TextBox 21" id="21"/>
          <p:cNvSpPr txBox="true"/>
          <p:nvPr/>
        </p:nvSpPr>
        <p:spPr>
          <a:xfrm rot="0">
            <a:off x="553045" y="10745689"/>
            <a:ext cx="1771650" cy="244525"/>
          </a:xfrm>
          <a:prstGeom prst="rect">
            <a:avLst/>
          </a:prstGeom>
        </p:spPr>
        <p:txBody>
          <a:bodyPr anchor="t" rtlCol="false" tIns="0" lIns="0" bIns="0" rIns="0">
            <a:spAutoFit/>
          </a:bodyPr>
          <a:lstStyle/>
          <a:p>
            <a:pPr algn="l">
              <a:lnSpc>
                <a:spcPts val="1687"/>
              </a:lnSpc>
            </a:pPr>
            <a:r>
              <a:rPr lang="en-US" sz="1312" b="true">
                <a:solidFill>
                  <a:srgbClr val="52586B"/>
                </a:solidFill>
                <a:latin typeface="Arimo Bold"/>
                <a:ea typeface="Arimo Bold"/>
                <a:cs typeface="Arimo Bold"/>
                <a:sym typeface="Arimo Bold"/>
              </a:rPr>
              <a:t>Python AI Integration</a:t>
            </a:r>
          </a:p>
        </p:txBody>
      </p:sp>
      <p:sp>
        <p:nvSpPr>
          <p:cNvPr name="TextBox 22" id="22"/>
          <p:cNvSpPr txBox="true"/>
          <p:nvPr/>
        </p:nvSpPr>
        <p:spPr>
          <a:xfrm rot="0">
            <a:off x="553045" y="11080849"/>
            <a:ext cx="4124771" cy="489943"/>
          </a:xfrm>
          <a:prstGeom prst="rect">
            <a:avLst/>
          </a:prstGeom>
        </p:spPr>
        <p:txBody>
          <a:bodyPr anchor="t" rtlCol="false" tIns="0" lIns="0" bIns="0" rIns="0">
            <a:spAutoFit/>
          </a:bodyPr>
          <a:lstStyle/>
          <a:p>
            <a:pPr algn="l">
              <a:lnSpc>
                <a:spcPts val="1687"/>
              </a:lnSpc>
            </a:pPr>
            <a:r>
              <a:rPr lang="en-US" sz="1062">
                <a:solidFill>
                  <a:srgbClr val="52586B"/>
                </a:solidFill>
                <a:latin typeface="Arimo"/>
                <a:ea typeface="Arimo"/>
                <a:cs typeface="Arimo"/>
                <a:sym typeface="Arimo"/>
              </a:rPr>
              <a:t>Flexible scripting layer connecting to the Gemini API for advanced natural language processing and intelligent content generation.</a:t>
            </a:r>
          </a:p>
        </p:txBody>
      </p:sp>
      <p:grpSp>
        <p:nvGrpSpPr>
          <p:cNvPr name="Group 23" id="23"/>
          <p:cNvGrpSpPr/>
          <p:nvPr/>
        </p:nvGrpSpPr>
        <p:grpSpPr>
          <a:xfrm rot="0">
            <a:off x="131885" y="2078959"/>
            <a:ext cx="8005780" cy="3777492"/>
            <a:chOff x="0" y="0"/>
            <a:chExt cx="10674373" cy="5036657"/>
          </a:xfrm>
        </p:grpSpPr>
        <p:sp>
          <p:nvSpPr>
            <p:cNvPr name="Freeform 24" id="24" descr="A screenshot of a computer  AI-generated content may be incorrect."/>
            <p:cNvSpPr/>
            <p:nvPr/>
          </p:nvSpPr>
          <p:spPr>
            <a:xfrm flipH="false" flipV="false" rot="0">
              <a:off x="0" y="0"/>
              <a:ext cx="10674350" cy="5036693"/>
            </a:xfrm>
            <a:custGeom>
              <a:avLst/>
              <a:gdLst/>
              <a:ahLst/>
              <a:cxnLst/>
              <a:rect r="r" b="b" t="t" l="l"/>
              <a:pathLst>
                <a:path h="5036693" w="10674350">
                  <a:moveTo>
                    <a:pt x="0" y="0"/>
                  </a:moveTo>
                  <a:lnTo>
                    <a:pt x="10674350" y="0"/>
                  </a:lnTo>
                  <a:lnTo>
                    <a:pt x="10674350" y="5036693"/>
                  </a:lnTo>
                  <a:lnTo>
                    <a:pt x="0" y="5036693"/>
                  </a:lnTo>
                  <a:lnTo>
                    <a:pt x="0" y="0"/>
                  </a:lnTo>
                  <a:close/>
                </a:path>
              </a:pathLst>
            </a:custGeom>
            <a:blipFill>
              <a:blip r:embed="rId2"/>
              <a:stretch>
                <a:fillRect l="0" t="0" r="0" b="0"/>
              </a:stretch>
            </a:blipFill>
          </p:spPr>
        </p:sp>
      </p:grpSp>
      <p:grpSp>
        <p:nvGrpSpPr>
          <p:cNvPr name="Group 25" id="25"/>
          <p:cNvGrpSpPr/>
          <p:nvPr/>
        </p:nvGrpSpPr>
        <p:grpSpPr>
          <a:xfrm rot="0">
            <a:off x="9144000" y="2044324"/>
            <a:ext cx="8056689" cy="3812127"/>
            <a:chOff x="0" y="0"/>
            <a:chExt cx="10742252" cy="5082837"/>
          </a:xfrm>
        </p:grpSpPr>
        <p:sp>
          <p:nvSpPr>
            <p:cNvPr name="Freeform 26" id="26" descr="A screenshot of a computer  AI-generated content may be incorrect."/>
            <p:cNvSpPr/>
            <p:nvPr/>
          </p:nvSpPr>
          <p:spPr>
            <a:xfrm flipH="false" flipV="false" rot="0">
              <a:off x="0" y="0"/>
              <a:ext cx="10742295" cy="5082794"/>
            </a:xfrm>
            <a:custGeom>
              <a:avLst/>
              <a:gdLst/>
              <a:ahLst/>
              <a:cxnLst/>
              <a:rect r="r" b="b" t="t" l="l"/>
              <a:pathLst>
                <a:path h="5082794" w="10742295">
                  <a:moveTo>
                    <a:pt x="0" y="0"/>
                  </a:moveTo>
                  <a:lnTo>
                    <a:pt x="10742295" y="0"/>
                  </a:lnTo>
                  <a:lnTo>
                    <a:pt x="10742295" y="5082794"/>
                  </a:lnTo>
                  <a:lnTo>
                    <a:pt x="0" y="5082794"/>
                  </a:lnTo>
                  <a:lnTo>
                    <a:pt x="0" y="0"/>
                  </a:lnTo>
                  <a:close/>
                </a:path>
              </a:pathLst>
            </a:custGeom>
            <a:blipFill>
              <a:blip r:embed="rId3"/>
              <a:stretch>
                <a:fillRect l="0" t="0" r="0" b="0"/>
              </a:stretch>
            </a:blipFill>
          </p:spPr>
        </p:sp>
      </p:grpSp>
      <p:grpSp>
        <p:nvGrpSpPr>
          <p:cNvPr name="Group 27" id="27"/>
          <p:cNvGrpSpPr/>
          <p:nvPr/>
        </p:nvGrpSpPr>
        <p:grpSpPr>
          <a:xfrm rot="0">
            <a:off x="4589580" y="5994711"/>
            <a:ext cx="8646415" cy="4122704"/>
            <a:chOff x="0" y="0"/>
            <a:chExt cx="11528553" cy="5496938"/>
          </a:xfrm>
        </p:grpSpPr>
        <p:sp>
          <p:nvSpPr>
            <p:cNvPr name="Freeform 28" id="28" descr="A screenshot of a computer  AI-generated content may be incorrect."/>
            <p:cNvSpPr/>
            <p:nvPr/>
          </p:nvSpPr>
          <p:spPr>
            <a:xfrm flipH="false" flipV="false" rot="0">
              <a:off x="0" y="0"/>
              <a:ext cx="11528552" cy="5496941"/>
            </a:xfrm>
            <a:custGeom>
              <a:avLst/>
              <a:gdLst/>
              <a:ahLst/>
              <a:cxnLst/>
              <a:rect r="r" b="b" t="t" l="l"/>
              <a:pathLst>
                <a:path h="5496941" w="11528552">
                  <a:moveTo>
                    <a:pt x="0" y="0"/>
                  </a:moveTo>
                  <a:lnTo>
                    <a:pt x="11528552" y="0"/>
                  </a:lnTo>
                  <a:lnTo>
                    <a:pt x="11528552" y="5496941"/>
                  </a:lnTo>
                  <a:lnTo>
                    <a:pt x="0" y="5496941"/>
                  </a:lnTo>
                  <a:lnTo>
                    <a:pt x="0" y="0"/>
                  </a:lnTo>
                  <a:close/>
                </a:path>
              </a:pathLst>
            </a:custGeom>
            <a:blipFill>
              <a:blip r:embed="rId4"/>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3"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0"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8"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099"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grpSp>
        <p:nvGrpSpPr>
          <p:cNvPr name="Group 20" id="20"/>
          <p:cNvGrpSpPr/>
          <p:nvPr/>
        </p:nvGrpSpPr>
        <p:grpSpPr>
          <a:xfrm rot="0">
            <a:off x="11430000" y="0"/>
            <a:ext cx="6858000" cy="10287000"/>
            <a:chOff x="0" y="0"/>
            <a:chExt cx="9144000" cy="13716000"/>
          </a:xfrm>
        </p:grpSpPr>
        <p:sp>
          <p:nvSpPr>
            <p:cNvPr name="Freeform 21" id="21"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stretch>
                <a:fillRect l="0" t="0" r="0" b="0"/>
              </a:stretch>
            </a:blipFill>
          </p:spPr>
        </p:sp>
      </p:grpSp>
      <p:grpSp>
        <p:nvGrpSpPr>
          <p:cNvPr name="Group 22" id="22"/>
          <p:cNvGrpSpPr/>
          <p:nvPr/>
        </p:nvGrpSpPr>
        <p:grpSpPr>
          <a:xfrm rot="0">
            <a:off x="278424" y="423430"/>
            <a:ext cx="8673085" cy="4119262"/>
            <a:chOff x="0" y="0"/>
            <a:chExt cx="11564113" cy="5492350"/>
          </a:xfrm>
        </p:grpSpPr>
        <p:sp>
          <p:nvSpPr>
            <p:cNvPr name="Freeform 23" id="23" descr="A screenshot of a computer  AI-generated content may be incorrect."/>
            <p:cNvSpPr/>
            <p:nvPr/>
          </p:nvSpPr>
          <p:spPr>
            <a:xfrm flipH="false" flipV="false" rot="0">
              <a:off x="0" y="0"/>
              <a:ext cx="11564112" cy="5492369"/>
            </a:xfrm>
            <a:custGeom>
              <a:avLst/>
              <a:gdLst/>
              <a:ahLst/>
              <a:cxnLst/>
              <a:rect r="r" b="b" t="t" l="l"/>
              <a:pathLst>
                <a:path h="5492369" w="11564112">
                  <a:moveTo>
                    <a:pt x="0" y="0"/>
                  </a:moveTo>
                  <a:lnTo>
                    <a:pt x="11564112" y="0"/>
                  </a:lnTo>
                  <a:lnTo>
                    <a:pt x="11564112" y="5492369"/>
                  </a:lnTo>
                  <a:lnTo>
                    <a:pt x="0" y="5492369"/>
                  </a:lnTo>
                  <a:lnTo>
                    <a:pt x="0" y="0"/>
                  </a:lnTo>
                  <a:close/>
                </a:path>
              </a:pathLst>
            </a:custGeom>
            <a:blipFill>
              <a:blip r:embed="rId3"/>
              <a:stretch>
                <a:fillRect l="0" t="0" r="0" b="0"/>
              </a:stretch>
            </a:blipFill>
          </p:spPr>
        </p:sp>
      </p:grpSp>
      <p:grpSp>
        <p:nvGrpSpPr>
          <p:cNvPr name="Group 24" id="24"/>
          <p:cNvGrpSpPr/>
          <p:nvPr/>
        </p:nvGrpSpPr>
        <p:grpSpPr>
          <a:xfrm rot="0">
            <a:off x="278422" y="5317588"/>
            <a:ext cx="8673086" cy="4119489"/>
            <a:chOff x="0" y="0"/>
            <a:chExt cx="11564115" cy="5492652"/>
          </a:xfrm>
        </p:grpSpPr>
        <p:sp>
          <p:nvSpPr>
            <p:cNvPr name="Freeform 25" id="25" descr="A screenshot of a computer  AI-generated content may be incorrect."/>
            <p:cNvSpPr/>
            <p:nvPr/>
          </p:nvSpPr>
          <p:spPr>
            <a:xfrm flipH="false" flipV="false" rot="0">
              <a:off x="0" y="0"/>
              <a:ext cx="11564112" cy="5492623"/>
            </a:xfrm>
            <a:custGeom>
              <a:avLst/>
              <a:gdLst/>
              <a:ahLst/>
              <a:cxnLst/>
              <a:rect r="r" b="b" t="t" l="l"/>
              <a:pathLst>
                <a:path h="5492623" w="11564112">
                  <a:moveTo>
                    <a:pt x="0" y="0"/>
                  </a:moveTo>
                  <a:lnTo>
                    <a:pt x="11564112" y="0"/>
                  </a:lnTo>
                  <a:lnTo>
                    <a:pt x="11564112" y="5492623"/>
                  </a:lnTo>
                  <a:lnTo>
                    <a:pt x="0" y="5492623"/>
                  </a:lnTo>
                  <a:lnTo>
                    <a:pt x="0" y="0"/>
                  </a:lnTo>
                  <a:close/>
                </a:path>
              </a:pathLst>
            </a:custGeom>
            <a:blipFill>
              <a:blip r:embed="rId4"/>
              <a:stretch>
                <a:fillRect l="0" t="0" r="0" b="0"/>
              </a:stretch>
            </a:blipFill>
          </p:spPr>
        </p:sp>
      </p:grpSp>
      <p:grpSp>
        <p:nvGrpSpPr>
          <p:cNvPr name="Group 26" id="26"/>
          <p:cNvGrpSpPr/>
          <p:nvPr/>
        </p:nvGrpSpPr>
        <p:grpSpPr>
          <a:xfrm rot="0">
            <a:off x="9407982" y="423430"/>
            <a:ext cx="8601594" cy="4119262"/>
            <a:chOff x="0" y="0"/>
            <a:chExt cx="11468792" cy="5492350"/>
          </a:xfrm>
        </p:grpSpPr>
        <p:sp>
          <p:nvSpPr>
            <p:cNvPr name="Freeform 27" id="27" descr="A screenshot of a computer  AI-generated content may be incorrect."/>
            <p:cNvSpPr/>
            <p:nvPr/>
          </p:nvSpPr>
          <p:spPr>
            <a:xfrm flipH="false" flipV="false" rot="0">
              <a:off x="0" y="0"/>
              <a:ext cx="11468735" cy="5492369"/>
            </a:xfrm>
            <a:custGeom>
              <a:avLst/>
              <a:gdLst/>
              <a:ahLst/>
              <a:cxnLst/>
              <a:rect r="r" b="b" t="t" l="l"/>
              <a:pathLst>
                <a:path h="5492369" w="11468735">
                  <a:moveTo>
                    <a:pt x="0" y="0"/>
                  </a:moveTo>
                  <a:lnTo>
                    <a:pt x="11468735" y="0"/>
                  </a:lnTo>
                  <a:lnTo>
                    <a:pt x="11468735" y="5492369"/>
                  </a:lnTo>
                  <a:lnTo>
                    <a:pt x="0" y="5492369"/>
                  </a:lnTo>
                  <a:lnTo>
                    <a:pt x="0" y="0"/>
                  </a:lnTo>
                  <a:close/>
                </a:path>
              </a:pathLst>
            </a:custGeom>
            <a:blipFill>
              <a:blip r:embed="rId5"/>
              <a:stretch>
                <a:fillRect l="0" t="0" r="0" b="0"/>
              </a:stretch>
            </a:blipFill>
          </p:spPr>
        </p:sp>
      </p:grpSp>
      <p:grpSp>
        <p:nvGrpSpPr>
          <p:cNvPr name="Group 28" id="28"/>
          <p:cNvGrpSpPr/>
          <p:nvPr/>
        </p:nvGrpSpPr>
        <p:grpSpPr>
          <a:xfrm rot="0">
            <a:off x="9468375" y="5317588"/>
            <a:ext cx="8658120" cy="4119262"/>
            <a:chOff x="0" y="0"/>
            <a:chExt cx="11544160" cy="5492350"/>
          </a:xfrm>
        </p:grpSpPr>
        <p:sp>
          <p:nvSpPr>
            <p:cNvPr name="Freeform 29" id="29" descr="A screenshot of a computer  AI-generated content may be incorrect."/>
            <p:cNvSpPr/>
            <p:nvPr/>
          </p:nvSpPr>
          <p:spPr>
            <a:xfrm flipH="false" flipV="false" rot="0">
              <a:off x="0" y="0"/>
              <a:ext cx="11544173" cy="5492369"/>
            </a:xfrm>
            <a:custGeom>
              <a:avLst/>
              <a:gdLst/>
              <a:ahLst/>
              <a:cxnLst/>
              <a:rect r="r" b="b" t="t" l="l"/>
              <a:pathLst>
                <a:path h="5492369" w="11544173">
                  <a:moveTo>
                    <a:pt x="0" y="0"/>
                  </a:moveTo>
                  <a:lnTo>
                    <a:pt x="11544173" y="0"/>
                  </a:lnTo>
                  <a:lnTo>
                    <a:pt x="11544173" y="5492369"/>
                  </a:lnTo>
                  <a:lnTo>
                    <a:pt x="0" y="5492369"/>
                  </a:lnTo>
                  <a:lnTo>
                    <a:pt x="0" y="0"/>
                  </a:lnTo>
                  <a:close/>
                </a:path>
              </a:pathLst>
            </a:custGeom>
            <a:blipFill>
              <a:blip r:embed="rId6"/>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3"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0"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8"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099"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sp>
        <p:nvSpPr>
          <p:cNvPr name="TextBox 20" id="20"/>
          <p:cNvSpPr txBox="true"/>
          <p:nvPr/>
        </p:nvSpPr>
        <p:spPr>
          <a:xfrm rot="0">
            <a:off x="992238" y="801440"/>
            <a:ext cx="8812114" cy="813198"/>
          </a:xfrm>
          <a:prstGeom prst="rect">
            <a:avLst/>
          </a:prstGeom>
        </p:spPr>
        <p:txBody>
          <a:bodyPr anchor="t" rtlCol="false" tIns="0" lIns="0" bIns="0" rIns="0">
            <a:spAutoFit/>
          </a:bodyPr>
          <a:lstStyle/>
          <a:p>
            <a:pPr algn="l">
              <a:lnSpc>
                <a:spcPts val="6062"/>
              </a:lnSpc>
            </a:pPr>
            <a:r>
              <a:rPr lang="en-US" sz="4875" b="true">
                <a:solidFill>
                  <a:srgbClr val="373B48"/>
                </a:solidFill>
                <a:latin typeface="Arimo Bold"/>
                <a:ea typeface="Arimo Bold"/>
                <a:cs typeface="Arimo Bold"/>
                <a:sym typeface="Arimo Bold"/>
              </a:rPr>
              <a:t>The Future of Career Catalyst</a:t>
            </a:r>
          </a:p>
        </p:txBody>
      </p:sp>
      <p:sp>
        <p:nvSpPr>
          <p:cNvPr name="TextBox 21" id="21"/>
          <p:cNvSpPr txBox="true"/>
          <p:nvPr/>
        </p:nvSpPr>
        <p:spPr>
          <a:xfrm rot="0">
            <a:off x="992238" y="2015430"/>
            <a:ext cx="16303526" cy="889099"/>
          </a:xfrm>
          <a:prstGeom prst="rect">
            <a:avLst/>
          </a:prstGeom>
        </p:spPr>
        <p:txBody>
          <a:bodyPr anchor="t" rtlCol="false" tIns="0" lIns="0" bIns="0" rIns="0">
            <a:spAutoFit/>
          </a:bodyPr>
          <a:lstStyle/>
          <a:p>
            <a:pPr algn="l">
              <a:lnSpc>
                <a:spcPts val="3125"/>
              </a:lnSpc>
            </a:pPr>
            <a:r>
              <a:rPr lang="en-US" sz="1937">
                <a:solidFill>
                  <a:srgbClr val="52586B"/>
                </a:solidFill>
                <a:latin typeface="Arimo"/>
                <a:ea typeface="Arimo"/>
                <a:cs typeface="Arimo"/>
                <a:sym typeface="Arimo"/>
              </a:rPr>
              <a:t>We're just getting started. Our roadmap includes powerful new features that will make Career Catalyst an indispensable career companion throughout your professional journey.</a:t>
            </a:r>
          </a:p>
        </p:txBody>
      </p:sp>
      <p:grpSp>
        <p:nvGrpSpPr>
          <p:cNvPr name="Group 22" id="22"/>
          <p:cNvGrpSpPr/>
          <p:nvPr/>
        </p:nvGrpSpPr>
        <p:grpSpPr>
          <a:xfrm rot="0">
            <a:off x="9129712" y="3183582"/>
            <a:ext cx="28575" cy="6263879"/>
            <a:chOff x="0" y="0"/>
            <a:chExt cx="38100" cy="8351838"/>
          </a:xfrm>
        </p:grpSpPr>
        <p:sp>
          <p:nvSpPr>
            <p:cNvPr name="Freeform 23" id="23"/>
            <p:cNvSpPr/>
            <p:nvPr/>
          </p:nvSpPr>
          <p:spPr>
            <a:xfrm flipH="false" flipV="false" rot="0">
              <a:off x="0" y="0"/>
              <a:ext cx="38100" cy="8351901"/>
            </a:xfrm>
            <a:custGeom>
              <a:avLst/>
              <a:gdLst/>
              <a:ahLst/>
              <a:cxnLst/>
              <a:rect r="r" b="b" t="t" l="l"/>
              <a:pathLst>
                <a:path h="8351901" w="38100">
                  <a:moveTo>
                    <a:pt x="0" y="19050"/>
                  </a:moveTo>
                  <a:cubicBezTo>
                    <a:pt x="0" y="8509"/>
                    <a:pt x="8509" y="0"/>
                    <a:pt x="19050" y="0"/>
                  </a:cubicBezTo>
                  <a:cubicBezTo>
                    <a:pt x="29591" y="0"/>
                    <a:pt x="38100" y="8509"/>
                    <a:pt x="38100" y="19050"/>
                  </a:cubicBezTo>
                  <a:lnTo>
                    <a:pt x="38100" y="8332851"/>
                  </a:lnTo>
                  <a:cubicBezTo>
                    <a:pt x="38100" y="8343392"/>
                    <a:pt x="29591" y="8351901"/>
                    <a:pt x="19050" y="8351901"/>
                  </a:cubicBezTo>
                  <a:cubicBezTo>
                    <a:pt x="8509" y="8351901"/>
                    <a:pt x="0" y="8343392"/>
                    <a:pt x="0" y="8332851"/>
                  </a:cubicBezTo>
                  <a:close/>
                </a:path>
              </a:pathLst>
            </a:custGeom>
            <a:solidFill>
              <a:srgbClr val="C8CACF"/>
            </a:solidFill>
          </p:spPr>
        </p:sp>
      </p:grpSp>
      <p:grpSp>
        <p:nvGrpSpPr>
          <p:cNvPr name="Group 24" id="24"/>
          <p:cNvGrpSpPr/>
          <p:nvPr/>
        </p:nvGrpSpPr>
        <p:grpSpPr>
          <a:xfrm rot="0">
            <a:off x="8149381" y="3448347"/>
            <a:ext cx="744141" cy="28575"/>
            <a:chOff x="0" y="0"/>
            <a:chExt cx="992188" cy="38100"/>
          </a:xfrm>
        </p:grpSpPr>
        <p:sp>
          <p:nvSpPr>
            <p:cNvPr name="Freeform 25" id="25"/>
            <p:cNvSpPr/>
            <p:nvPr/>
          </p:nvSpPr>
          <p:spPr>
            <a:xfrm flipH="false" flipV="false" rot="0">
              <a:off x="0" y="0"/>
              <a:ext cx="992251" cy="38100"/>
            </a:xfrm>
            <a:custGeom>
              <a:avLst/>
              <a:gdLst/>
              <a:ahLst/>
              <a:cxnLst/>
              <a:rect r="r" b="b" t="t" l="l"/>
              <a:pathLst>
                <a:path h="38100" w="992251">
                  <a:moveTo>
                    <a:pt x="0" y="19050"/>
                  </a:moveTo>
                  <a:cubicBezTo>
                    <a:pt x="0" y="8509"/>
                    <a:pt x="8509" y="0"/>
                    <a:pt x="19050" y="0"/>
                  </a:cubicBezTo>
                  <a:lnTo>
                    <a:pt x="973201" y="0"/>
                  </a:lnTo>
                  <a:cubicBezTo>
                    <a:pt x="983742" y="0"/>
                    <a:pt x="992251" y="8509"/>
                    <a:pt x="992251" y="19050"/>
                  </a:cubicBezTo>
                  <a:cubicBezTo>
                    <a:pt x="992251" y="29591"/>
                    <a:pt x="983615" y="38100"/>
                    <a:pt x="973201" y="38100"/>
                  </a:cubicBezTo>
                  <a:lnTo>
                    <a:pt x="19050" y="38100"/>
                  </a:lnTo>
                  <a:cubicBezTo>
                    <a:pt x="8509" y="38100"/>
                    <a:pt x="0" y="29591"/>
                    <a:pt x="0" y="19050"/>
                  </a:cubicBezTo>
                  <a:close/>
                </a:path>
              </a:pathLst>
            </a:custGeom>
            <a:solidFill>
              <a:srgbClr val="C8CACF"/>
            </a:solidFill>
          </p:spPr>
        </p:sp>
      </p:grpSp>
      <p:grpSp>
        <p:nvGrpSpPr>
          <p:cNvPr name="Group 26" id="26"/>
          <p:cNvGrpSpPr/>
          <p:nvPr/>
        </p:nvGrpSpPr>
        <p:grpSpPr>
          <a:xfrm rot="0">
            <a:off x="8860185" y="3178820"/>
            <a:ext cx="567630" cy="567630"/>
            <a:chOff x="0" y="0"/>
            <a:chExt cx="756840" cy="756840"/>
          </a:xfrm>
        </p:grpSpPr>
        <p:sp>
          <p:nvSpPr>
            <p:cNvPr name="Freeform 27" id="27"/>
            <p:cNvSpPr/>
            <p:nvPr/>
          </p:nvSpPr>
          <p:spPr>
            <a:xfrm flipH="false" flipV="false" rot="0">
              <a:off x="6350" y="6350"/>
              <a:ext cx="744093" cy="744093"/>
            </a:xfrm>
            <a:custGeom>
              <a:avLst/>
              <a:gdLst/>
              <a:ahLst/>
              <a:cxnLst/>
              <a:rect r="r" b="b" t="t" l="l"/>
              <a:pathLst>
                <a:path h="744093" w="744093">
                  <a:moveTo>
                    <a:pt x="0" y="138938"/>
                  </a:moveTo>
                  <a:cubicBezTo>
                    <a:pt x="0" y="62230"/>
                    <a:pt x="62230" y="0"/>
                    <a:pt x="138938" y="0"/>
                  </a:cubicBezTo>
                  <a:lnTo>
                    <a:pt x="605155" y="0"/>
                  </a:lnTo>
                  <a:cubicBezTo>
                    <a:pt x="681990" y="0"/>
                    <a:pt x="744093" y="62230"/>
                    <a:pt x="744093" y="138938"/>
                  </a:cubicBezTo>
                  <a:lnTo>
                    <a:pt x="744093" y="605155"/>
                  </a:lnTo>
                  <a:cubicBezTo>
                    <a:pt x="744093" y="681863"/>
                    <a:pt x="681863" y="744093"/>
                    <a:pt x="605155" y="744093"/>
                  </a:cubicBezTo>
                  <a:lnTo>
                    <a:pt x="138938" y="744093"/>
                  </a:lnTo>
                  <a:cubicBezTo>
                    <a:pt x="62230" y="744093"/>
                    <a:pt x="0" y="681990"/>
                    <a:pt x="0" y="605155"/>
                  </a:cubicBezTo>
                  <a:close/>
                </a:path>
              </a:pathLst>
            </a:custGeom>
            <a:solidFill>
              <a:srgbClr val="E2E4E9"/>
            </a:solidFill>
          </p:spPr>
        </p:sp>
        <p:sp>
          <p:nvSpPr>
            <p:cNvPr name="Freeform 28" id="28"/>
            <p:cNvSpPr/>
            <p:nvPr/>
          </p:nvSpPr>
          <p:spPr>
            <a:xfrm flipH="false" flipV="false" rot="0">
              <a:off x="0" y="0"/>
              <a:ext cx="756793" cy="756793"/>
            </a:xfrm>
            <a:custGeom>
              <a:avLst/>
              <a:gdLst/>
              <a:ahLst/>
              <a:cxnLst/>
              <a:rect r="r" b="b" t="t" l="l"/>
              <a:pathLst>
                <a:path h="756793" w="756793">
                  <a:moveTo>
                    <a:pt x="0" y="145288"/>
                  </a:moveTo>
                  <a:cubicBezTo>
                    <a:pt x="0" y="65024"/>
                    <a:pt x="65024" y="0"/>
                    <a:pt x="145288" y="0"/>
                  </a:cubicBezTo>
                  <a:lnTo>
                    <a:pt x="611505" y="0"/>
                  </a:lnTo>
                  <a:lnTo>
                    <a:pt x="611505" y="6350"/>
                  </a:lnTo>
                  <a:lnTo>
                    <a:pt x="611505" y="0"/>
                  </a:lnTo>
                  <a:cubicBezTo>
                    <a:pt x="691769" y="0"/>
                    <a:pt x="756793" y="65024"/>
                    <a:pt x="756793" y="145288"/>
                  </a:cubicBezTo>
                  <a:lnTo>
                    <a:pt x="750443" y="145288"/>
                  </a:lnTo>
                  <a:lnTo>
                    <a:pt x="756793" y="145288"/>
                  </a:lnTo>
                  <a:lnTo>
                    <a:pt x="756793" y="611505"/>
                  </a:lnTo>
                  <a:lnTo>
                    <a:pt x="750443" y="611505"/>
                  </a:lnTo>
                  <a:lnTo>
                    <a:pt x="756793" y="611505"/>
                  </a:lnTo>
                  <a:cubicBezTo>
                    <a:pt x="756793" y="691769"/>
                    <a:pt x="691769" y="756793"/>
                    <a:pt x="611505" y="756793"/>
                  </a:cubicBezTo>
                  <a:lnTo>
                    <a:pt x="611505" y="750443"/>
                  </a:lnTo>
                  <a:lnTo>
                    <a:pt x="611505" y="756793"/>
                  </a:lnTo>
                  <a:lnTo>
                    <a:pt x="145288" y="756793"/>
                  </a:lnTo>
                  <a:lnTo>
                    <a:pt x="145288" y="750443"/>
                  </a:lnTo>
                  <a:lnTo>
                    <a:pt x="145288" y="756793"/>
                  </a:lnTo>
                  <a:cubicBezTo>
                    <a:pt x="65024" y="756793"/>
                    <a:pt x="0" y="691769"/>
                    <a:pt x="0" y="611505"/>
                  </a:cubicBezTo>
                  <a:lnTo>
                    <a:pt x="0" y="145288"/>
                  </a:lnTo>
                  <a:lnTo>
                    <a:pt x="6350" y="145288"/>
                  </a:lnTo>
                  <a:lnTo>
                    <a:pt x="0" y="145288"/>
                  </a:lnTo>
                  <a:moveTo>
                    <a:pt x="12700" y="145288"/>
                  </a:moveTo>
                  <a:lnTo>
                    <a:pt x="12700" y="611505"/>
                  </a:lnTo>
                  <a:lnTo>
                    <a:pt x="6350" y="611505"/>
                  </a:lnTo>
                  <a:lnTo>
                    <a:pt x="12700" y="611505"/>
                  </a:lnTo>
                  <a:cubicBezTo>
                    <a:pt x="12700" y="684784"/>
                    <a:pt x="72009" y="744093"/>
                    <a:pt x="145288" y="744093"/>
                  </a:cubicBezTo>
                  <a:lnTo>
                    <a:pt x="611505" y="744093"/>
                  </a:lnTo>
                  <a:cubicBezTo>
                    <a:pt x="684784" y="744093"/>
                    <a:pt x="744093" y="684784"/>
                    <a:pt x="744093" y="611505"/>
                  </a:cubicBezTo>
                  <a:lnTo>
                    <a:pt x="744093" y="145288"/>
                  </a:lnTo>
                  <a:cubicBezTo>
                    <a:pt x="744093" y="72009"/>
                    <a:pt x="684784" y="12700"/>
                    <a:pt x="611505" y="12700"/>
                  </a:cubicBezTo>
                  <a:lnTo>
                    <a:pt x="145288" y="12700"/>
                  </a:lnTo>
                  <a:lnTo>
                    <a:pt x="145288" y="6350"/>
                  </a:lnTo>
                  <a:lnTo>
                    <a:pt x="145288" y="12700"/>
                  </a:lnTo>
                  <a:cubicBezTo>
                    <a:pt x="72009" y="12700"/>
                    <a:pt x="12700" y="72009"/>
                    <a:pt x="12700" y="145288"/>
                  </a:cubicBezTo>
                  <a:close/>
                </a:path>
              </a:pathLst>
            </a:custGeom>
            <a:solidFill>
              <a:srgbClr val="C8CACF"/>
            </a:solidFill>
          </p:spPr>
        </p:sp>
      </p:grpSp>
      <p:sp>
        <p:nvSpPr>
          <p:cNvPr name="TextBox 29" id="29"/>
          <p:cNvSpPr txBox="true"/>
          <p:nvPr/>
        </p:nvSpPr>
        <p:spPr>
          <a:xfrm rot="0">
            <a:off x="8957965" y="3277716"/>
            <a:ext cx="372070" cy="417462"/>
          </a:xfrm>
          <a:prstGeom prst="rect">
            <a:avLst/>
          </a:prstGeom>
        </p:spPr>
        <p:txBody>
          <a:bodyPr anchor="t" rtlCol="false" tIns="0" lIns="0" bIns="0" rIns="0">
            <a:spAutoFit/>
          </a:bodyPr>
          <a:lstStyle/>
          <a:p>
            <a:pPr algn="ctr">
              <a:lnSpc>
                <a:spcPts val="2874"/>
              </a:lnSpc>
            </a:pPr>
            <a:r>
              <a:rPr lang="en-US" sz="2874" b="true">
                <a:solidFill>
                  <a:srgbClr val="52586B"/>
                </a:solidFill>
                <a:latin typeface="Arimo Bold"/>
                <a:ea typeface="Arimo Bold"/>
                <a:cs typeface="Arimo Bold"/>
                <a:sym typeface="Arimo Bold"/>
              </a:rPr>
              <a:t>1</a:t>
            </a:r>
          </a:p>
        </p:txBody>
      </p:sp>
      <p:sp>
        <p:nvSpPr>
          <p:cNvPr name="TextBox 30" id="30"/>
          <p:cNvSpPr txBox="true"/>
          <p:nvPr/>
        </p:nvSpPr>
        <p:spPr>
          <a:xfrm rot="0">
            <a:off x="3990975" y="3259336"/>
            <a:ext cx="3912691" cy="397223"/>
          </a:xfrm>
          <a:prstGeom prst="rect">
            <a:avLst/>
          </a:prstGeom>
        </p:spPr>
        <p:txBody>
          <a:bodyPr anchor="t" rtlCol="false" tIns="0" lIns="0" bIns="0" rIns="0">
            <a:spAutoFit/>
          </a:bodyPr>
          <a:lstStyle/>
          <a:p>
            <a:pPr algn="r">
              <a:lnSpc>
                <a:spcPts val="2999"/>
              </a:lnSpc>
            </a:pPr>
            <a:r>
              <a:rPr lang="en-US" sz="2437" b="true">
                <a:solidFill>
                  <a:srgbClr val="52586B"/>
                </a:solidFill>
                <a:latin typeface="Arimo Bold"/>
                <a:ea typeface="Arimo Bold"/>
                <a:cs typeface="Arimo Bold"/>
                <a:sym typeface="Arimo Bold"/>
              </a:rPr>
              <a:t>AI-Powered Interview Prep</a:t>
            </a:r>
          </a:p>
        </p:txBody>
      </p:sp>
      <p:sp>
        <p:nvSpPr>
          <p:cNvPr name="TextBox 31" id="31"/>
          <p:cNvSpPr txBox="true"/>
          <p:nvPr/>
        </p:nvSpPr>
        <p:spPr>
          <a:xfrm rot="0">
            <a:off x="992238" y="3710136"/>
            <a:ext cx="6911429" cy="1682949"/>
          </a:xfrm>
          <a:prstGeom prst="rect">
            <a:avLst/>
          </a:prstGeom>
        </p:spPr>
        <p:txBody>
          <a:bodyPr anchor="t" rtlCol="false" tIns="0" lIns="0" bIns="0" rIns="0">
            <a:spAutoFit/>
          </a:bodyPr>
          <a:lstStyle/>
          <a:p>
            <a:pPr algn="r">
              <a:lnSpc>
                <a:spcPts val="3125"/>
              </a:lnSpc>
            </a:pPr>
            <a:r>
              <a:rPr lang="en-US" sz="1937">
                <a:solidFill>
                  <a:srgbClr val="52586B"/>
                </a:solidFill>
                <a:latin typeface="Arimo"/>
                <a:ea typeface="Arimo"/>
                <a:cs typeface="Arimo"/>
                <a:sym typeface="Arimo"/>
              </a:rPr>
              <a:t>Practice with AI-generated interview questions tailored to your target role. Receive feedback on your answers, learn optimal response frameworks, and build confidence before the big day.</a:t>
            </a:r>
          </a:p>
        </p:txBody>
      </p:sp>
      <p:grpSp>
        <p:nvGrpSpPr>
          <p:cNvPr name="Group 32" id="32"/>
          <p:cNvGrpSpPr/>
          <p:nvPr/>
        </p:nvGrpSpPr>
        <p:grpSpPr>
          <a:xfrm rot="0">
            <a:off x="9394478" y="4936629"/>
            <a:ext cx="744141" cy="28575"/>
            <a:chOff x="0" y="0"/>
            <a:chExt cx="992188" cy="38100"/>
          </a:xfrm>
        </p:grpSpPr>
        <p:sp>
          <p:nvSpPr>
            <p:cNvPr name="Freeform 33" id="33"/>
            <p:cNvSpPr/>
            <p:nvPr/>
          </p:nvSpPr>
          <p:spPr>
            <a:xfrm flipH="false" flipV="false" rot="0">
              <a:off x="0" y="0"/>
              <a:ext cx="992251" cy="38100"/>
            </a:xfrm>
            <a:custGeom>
              <a:avLst/>
              <a:gdLst/>
              <a:ahLst/>
              <a:cxnLst/>
              <a:rect r="r" b="b" t="t" l="l"/>
              <a:pathLst>
                <a:path h="38100" w="992251">
                  <a:moveTo>
                    <a:pt x="0" y="19050"/>
                  </a:moveTo>
                  <a:cubicBezTo>
                    <a:pt x="0" y="8509"/>
                    <a:pt x="8509" y="0"/>
                    <a:pt x="19050" y="0"/>
                  </a:cubicBezTo>
                  <a:lnTo>
                    <a:pt x="973201" y="0"/>
                  </a:lnTo>
                  <a:cubicBezTo>
                    <a:pt x="983742" y="0"/>
                    <a:pt x="992251" y="8509"/>
                    <a:pt x="992251" y="19050"/>
                  </a:cubicBezTo>
                  <a:cubicBezTo>
                    <a:pt x="992251" y="29591"/>
                    <a:pt x="983615" y="38100"/>
                    <a:pt x="973201" y="38100"/>
                  </a:cubicBezTo>
                  <a:lnTo>
                    <a:pt x="19050" y="38100"/>
                  </a:lnTo>
                  <a:cubicBezTo>
                    <a:pt x="8509" y="38100"/>
                    <a:pt x="0" y="29591"/>
                    <a:pt x="0" y="19050"/>
                  </a:cubicBezTo>
                  <a:close/>
                </a:path>
              </a:pathLst>
            </a:custGeom>
            <a:solidFill>
              <a:srgbClr val="C8CACF"/>
            </a:solidFill>
          </p:spPr>
        </p:sp>
      </p:grpSp>
      <p:grpSp>
        <p:nvGrpSpPr>
          <p:cNvPr name="Group 34" id="34"/>
          <p:cNvGrpSpPr/>
          <p:nvPr/>
        </p:nvGrpSpPr>
        <p:grpSpPr>
          <a:xfrm rot="0">
            <a:off x="8860185" y="4667101"/>
            <a:ext cx="567630" cy="567630"/>
            <a:chOff x="0" y="0"/>
            <a:chExt cx="756840" cy="756840"/>
          </a:xfrm>
        </p:grpSpPr>
        <p:sp>
          <p:nvSpPr>
            <p:cNvPr name="Freeform 35" id="35"/>
            <p:cNvSpPr/>
            <p:nvPr/>
          </p:nvSpPr>
          <p:spPr>
            <a:xfrm flipH="false" flipV="false" rot="0">
              <a:off x="6350" y="6350"/>
              <a:ext cx="744093" cy="744093"/>
            </a:xfrm>
            <a:custGeom>
              <a:avLst/>
              <a:gdLst/>
              <a:ahLst/>
              <a:cxnLst/>
              <a:rect r="r" b="b" t="t" l="l"/>
              <a:pathLst>
                <a:path h="744093" w="744093">
                  <a:moveTo>
                    <a:pt x="0" y="138938"/>
                  </a:moveTo>
                  <a:cubicBezTo>
                    <a:pt x="0" y="62230"/>
                    <a:pt x="62230" y="0"/>
                    <a:pt x="138938" y="0"/>
                  </a:cubicBezTo>
                  <a:lnTo>
                    <a:pt x="605155" y="0"/>
                  </a:lnTo>
                  <a:cubicBezTo>
                    <a:pt x="681990" y="0"/>
                    <a:pt x="744093" y="62230"/>
                    <a:pt x="744093" y="138938"/>
                  </a:cubicBezTo>
                  <a:lnTo>
                    <a:pt x="744093" y="605155"/>
                  </a:lnTo>
                  <a:cubicBezTo>
                    <a:pt x="744093" y="681863"/>
                    <a:pt x="681863" y="744093"/>
                    <a:pt x="605155" y="744093"/>
                  </a:cubicBezTo>
                  <a:lnTo>
                    <a:pt x="138938" y="744093"/>
                  </a:lnTo>
                  <a:cubicBezTo>
                    <a:pt x="62230" y="744093"/>
                    <a:pt x="0" y="681990"/>
                    <a:pt x="0" y="605155"/>
                  </a:cubicBezTo>
                  <a:close/>
                </a:path>
              </a:pathLst>
            </a:custGeom>
            <a:solidFill>
              <a:srgbClr val="E2E4E9"/>
            </a:solidFill>
          </p:spPr>
        </p:sp>
        <p:sp>
          <p:nvSpPr>
            <p:cNvPr name="Freeform 36" id="36"/>
            <p:cNvSpPr/>
            <p:nvPr/>
          </p:nvSpPr>
          <p:spPr>
            <a:xfrm flipH="false" flipV="false" rot="0">
              <a:off x="0" y="0"/>
              <a:ext cx="756793" cy="756793"/>
            </a:xfrm>
            <a:custGeom>
              <a:avLst/>
              <a:gdLst/>
              <a:ahLst/>
              <a:cxnLst/>
              <a:rect r="r" b="b" t="t" l="l"/>
              <a:pathLst>
                <a:path h="756793" w="756793">
                  <a:moveTo>
                    <a:pt x="0" y="145288"/>
                  </a:moveTo>
                  <a:cubicBezTo>
                    <a:pt x="0" y="65024"/>
                    <a:pt x="65024" y="0"/>
                    <a:pt x="145288" y="0"/>
                  </a:cubicBezTo>
                  <a:lnTo>
                    <a:pt x="611505" y="0"/>
                  </a:lnTo>
                  <a:lnTo>
                    <a:pt x="611505" y="6350"/>
                  </a:lnTo>
                  <a:lnTo>
                    <a:pt x="611505" y="0"/>
                  </a:lnTo>
                  <a:cubicBezTo>
                    <a:pt x="691769" y="0"/>
                    <a:pt x="756793" y="65024"/>
                    <a:pt x="756793" y="145288"/>
                  </a:cubicBezTo>
                  <a:lnTo>
                    <a:pt x="750443" y="145288"/>
                  </a:lnTo>
                  <a:lnTo>
                    <a:pt x="756793" y="145288"/>
                  </a:lnTo>
                  <a:lnTo>
                    <a:pt x="756793" y="611505"/>
                  </a:lnTo>
                  <a:lnTo>
                    <a:pt x="750443" y="611505"/>
                  </a:lnTo>
                  <a:lnTo>
                    <a:pt x="756793" y="611505"/>
                  </a:lnTo>
                  <a:cubicBezTo>
                    <a:pt x="756793" y="691769"/>
                    <a:pt x="691769" y="756793"/>
                    <a:pt x="611505" y="756793"/>
                  </a:cubicBezTo>
                  <a:lnTo>
                    <a:pt x="611505" y="750443"/>
                  </a:lnTo>
                  <a:lnTo>
                    <a:pt x="611505" y="756793"/>
                  </a:lnTo>
                  <a:lnTo>
                    <a:pt x="145288" y="756793"/>
                  </a:lnTo>
                  <a:lnTo>
                    <a:pt x="145288" y="750443"/>
                  </a:lnTo>
                  <a:lnTo>
                    <a:pt x="145288" y="756793"/>
                  </a:lnTo>
                  <a:cubicBezTo>
                    <a:pt x="65024" y="756793"/>
                    <a:pt x="0" y="691769"/>
                    <a:pt x="0" y="611505"/>
                  </a:cubicBezTo>
                  <a:lnTo>
                    <a:pt x="0" y="145288"/>
                  </a:lnTo>
                  <a:lnTo>
                    <a:pt x="6350" y="145288"/>
                  </a:lnTo>
                  <a:lnTo>
                    <a:pt x="0" y="145288"/>
                  </a:lnTo>
                  <a:moveTo>
                    <a:pt x="12700" y="145288"/>
                  </a:moveTo>
                  <a:lnTo>
                    <a:pt x="12700" y="611505"/>
                  </a:lnTo>
                  <a:lnTo>
                    <a:pt x="6350" y="611505"/>
                  </a:lnTo>
                  <a:lnTo>
                    <a:pt x="12700" y="611505"/>
                  </a:lnTo>
                  <a:cubicBezTo>
                    <a:pt x="12700" y="684784"/>
                    <a:pt x="72009" y="744093"/>
                    <a:pt x="145288" y="744093"/>
                  </a:cubicBezTo>
                  <a:lnTo>
                    <a:pt x="611505" y="744093"/>
                  </a:lnTo>
                  <a:cubicBezTo>
                    <a:pt x="684784" y="744093"/>
                    <a:pt x="744093" y="684784"/>
                    <a:pt x="744093" y="611505"/>
                  </a:cubicBezTo>
                  <a:lnTo>
                    <a:pt x="744093" y="145288"/>
                  </a:lnTo>
                  <a:cubicBezTo>
                    <a:pt x="744093" y="72009"/>
                    <a:pt x="684784" y="12700"/>
                    <a:pt x="611505" y="12700"/>
                  </a:cubicBezTo>
                  <a:lnTo>
                    <a:pt x="145288" y="12700"/>
                  </a:lnTo>
                  <a:lnTo>
                    <a:pt x="145288" y="6350"/>
                  </a:lnTo>
                  <a:lnTo>
                    <a:pt x="145288" y="12700"/>
                  </a:lnTo>
                  <a:cubicBezTo>
                    <a:pt x="72009" y="12700"/>
                    <a:pt x="12700" y="72009"/>
                    <a:pt x="12700" y="145288"/>
                  </a:cubicBezTo>
                  <a:close/>
                </a:path>
              </a:pathLst>
            </a:custGeom>
            <a:solidFill>
              <a:srgbClr val="C8CACF"/>
            </a:solidFill>
          </p:spPr>
        </p:sp>
      </p:grpSp>
      <p:sp>
        <p:nvSpPr>
          <p:cNvPr name="TextBox 37" id="37"/>
          <p:cNvSpPr txBox="true"/>
          <p:nvPr/>
        </p:nvSpPr>
        <p:spPr>
          <a:xfrm rot="0">
            <a:off x="8957965" y="4765997"/>
            <a:ext cx="372070" cy="417463"/>
          </a:xfrm>
          <a:prstGeom prst="rect">
            <a:avLst/>
          </a:prstGeom>
        </p:spPr>
        <p:txBody>
          <a:bodyPr anchor="t" rtlCol="false" tIns="0" lIns="0" bIns="0" rIns="0">
            <a:spAutoFit/>
          </a:bodyPr>
          <a:lstStyle/>
          <a:p>
            <a:pPr algn="ctr">
              <a:lnSpc>
                <a:spcPts val="2874"/>
              </a:lnSpc>
            </a:pPr>
            <a:r>
              <a:rPr lang="en-US" sz="2874" b="true">
                <a:solidFill>
                  <a:srgbClr val="52586B"/>
                </a:solidFill>
                <a:latin typeface="Arimo Bold"/>
                <a:ea typeface="Arimo Bold"/>
                <a:cs typeface="Arimo Bold"/>
                <a:sym typeface="Arimo Bold"/>
              </a:rPr>
              <a:t>2</a:t>
            </a:r>
          </a:p>
        </p:txBody>
      </p:sp>
      <p:sp>
        <p:nvSpPr>
          <p:cNvPr name="TextBox 38" id="38"/>
          <p:cNvSpPr txBox="true"/>
          <p:nvPr/>
        </p:nvSpPr>
        <p:spPr>
          <a:xfrm rot="0">
            <a:off x="10384334" y="4747617"/>
            <a:ext cx="4315718" cy="397222"/>
          </a:xfrm>
          <a:prstGeom prst="rect">
            <a:avLst/>
          </a:prstGeom>
        </p:spPr>
        <p:txBody>
          <a:bodyPr anchor="t" rtlCol="false" tIns="0" lIns="0" bIns="0" rIns="0">
            <a:spAutoFit/>
          </a:bodyPr>
          <a:lstStyle/>
          <a:p>
            <a:pPr algn="l">
              <a:lnSpc>
                <a:spcPts val="2999"/>
              </a:lnSpc>
            </a:pPr>
            <a:r>
              <a:rPr lang="en-US" sz="2437" b="true">
                <a:solidFill>
                  <a:srgbClr val="52586B"/>
                </a:solidFill>
                <a:latin typeface="Arimo Bold"/>
                <a:ea typeface="Arimo Bold"/>
                <a:cs typeface="Arimo Bold"/>
                <a:sym typeface="Arimo Bold"/>
              </a:rPr>
              <a:t>LinkedIn Profile Optimization</a:t>
            </a:r>
          </a:p>
        </p:txBody>
      </p:sp>
      <p:sp>
        <p:nvSpPr>
          <p:cNvPr name="TextBox 39" id="39"/>
          <p:cNvSpPr txBox="true"/>
          <p:nvPr/>
        </p:nvSpPr>
        <p:spPr>
          <a:xfrm rot="0">
            <a:off x="10384334" y="5198417"/>
            <a:ext cx="6911429" cy="1682949"/>
          </a:xfrm>
          <a:prstGeom prst="rect">
            <a:avLst/>
          </a:prstGeom>
        </p:spPr>
        <p:txBody>
          <a:bodyPr anchor="t" rtlCol="false" tIns="0" lIns="0" bIns="0" rIns="0">
            <a:spAutoFit/>
          </a:bodyPr>
          <a:lstStyle/>
          <a:p>
            <a:pPr algn="l">
              <a:lnSpc>
                <a:spcPts val="3125"/>
              </a:lnSpc>
            </a:pPr>
            <a:r>
              <a:rPr lang="en-US" sz="1937">
                <a:solidFill>
                  <a:srgbClr val="52586B"/>
                </a:solidFill>
                <a:latin typeface="Arimo"/>
                <a:ea typeface="Arimo"/>
                <a:cs typeface="Arimo"/>
                <a:sym typeface="Arimo"/>
              </a:rPr>
              <a:t>Automatically fetch your LinkedIn data and receive AI recommendations to enhance your headline, summary, and experience sections. Generate engaging post ideas to build your professional brand.</a:t>
            </a:r>
          </a:p>
        </p:txBody>
      </p:sp>
      <p:grpSp>
        <p:nvGrpSpPr>
          <p:cNvPr name="Group 40" id="40"/>
          <p:cNvGrpSpPr/>
          <p:nvPr/>
        </p:nvGrpSpPr>
        <p:grpSpPr>
          <a:xfrm rot="0">
            <a:off x="8149381" y="6289327"/>
            <a:ext cx="744141" cy="28575"/>
            <a:chOff x="0" y="0"/>
            <a:chExt cx="992188" cy="38100"/>
          </a:xfrm>
        </p:grpSpPr>
        <p:sp>
          <p:nvSpPr>
            <p:cNvPr name="Freeform 41" id="41"/>
            <p:cNvSpPr/>
            <p:nvPr/>
          </p:nvSpPr>
          <p:spPr>
            <a:xfrm flipH="false" flipV="false" rot="0">
              <a:off x="0" y="0"/>
              <a:ext cx="992251" cy="38100"/>
            </a:xfrm>
            <a:custGeom>
              <a:avLst/>
              <a:gdLst/>
              <a:ahLst/>
              <a:cxnLst/>
              <a:rect r="r" b="b" t="t" l="l"/>
              <a:pathLst>
                <a:path h="38100" w="992251">
                  <a:moveTo>
                    <a:pt x="0" y="19050"/>
                  </a:moveTo>
                  <a:cubicBezTo>
                    <a:pt x="0" y="8509"/>
                    <a:pt x="8509" y="0"/>
                    <a:pt x="19050" y="0"/>
                  </a:cubicBezTo>
                  <a:lnTo>
                    <a:pt x="973201" y="0"/>
                  </a:lnTo>
                  <a:cubicBezTo>
                    <a:pt x="983742" y="0"/>
                    <a:pt x="992251" y="8509"/>
                    <a:pt x="992251" y="19050"/>
                  </a:cubicBezTo>
                  <a:cubicBezTo>
                    <a:pt x="992251" y="29591"/>
                    <a:pt x="983615" y="38100"/>
                    <a:pt x="973201" y="38100"/>
                  </a:cubicBezTo>
                  <a:lnTo>
                    <a:pt x="19050" y="38100"/>
                  </a:lnTo>
                  <a:cubicBezTo>
                    <a:pt x="8509" y="38100"/>
                    <a:pt x="0" y="29591"/>
                    <a:pt x="0" y="19050"/>
                  </a:cubicBezTo>
                  <a:close/>
                </a:path>
              </a:pathLst>
            </a:custGeom>
            <a:solidFill>
              <a:srgbClr val="C8CACF"/>
            </a:solidFill>
          </p:spPr>
        </p:sp>
      </p:grpSp>
      <p:grpSp>
        <p:nvGrpSpPr>
          <p:cNvPr name="Group 42" id="42"/>
          <p:cNvGrpSpPr/>
          <p:nvPr/>
        </p:nvGrpSpPr>
        <p:grpSpPr>
          <a:xfrm rot="0">
            <a:off x="8860185" y="6019800"/>
            <a:ext cx="567630" cy="567630"/>
            <a:chOff x="0" y="0"/>
            <a:chExt cx="756840" cy="756840"/>
          </a:xfrm>
        </p:grpSpPr>
        <p:sp>
          <p:nvSpPr>
            <p:cNvPr name="Freeform 43" id="43"/>
            <p:cNvSpPr/>
            <p:nvPr/>
          </p:nvSpPr>
          <p:spPr>
            <a:xfrm flipH="false" flipV="false" rot="0">
              <a:off x="6350" y="6350"/>
              <a:ext cx="744093" cy="744093"/>
            </a:xfrm>
            <a:custGeom>
              <a:avLst/>
              <a:gdLst/>
              <a:ahLst/>
              <a:cxnLst/>
              <a:rect r="r" b="b" t="t" l="l"/>
              <a:pathLst>
                <a:path h="744093" w="744093">
                  <a:moveTo>
                    <a:pt x="0" y="138938"/>
                  </a:moveTo>
                  <a:cubicBezTo>
                    <a:pt x="0" y="62230"/>
                    <a:pt x="62230" y="0"/>
                    <a:pt x="138938" y="0"/>
                  </a:cubicBezTo>
                  <a:lnTo>
                    <a:pt x="605155" y="0"/>
                  </a:lnTo>
                  <a:cubicBezTo>
                    <a:pt x="681990" y="0"/>
                    <a:pt x="744093" y="62230"/>
                    <a:pt x="744093" y="138938"/>
                  </a:cubicBezTo>
                  <a:lnTo>
                    <a:pt x="744093" y="605155"/>
                  </a:lnTo>
                  <a:cubicBezTo>
                    <a:pt x="744093" y="681863"/>
                    <a:pt x="681863" y="744093"/>
                    <a:pt x="605155" y="744093"/>
                  </a:cubicBezTo>
                  <a:lnTo>
                    <a:pt x="138938" y="744093"/>
                  </a:lnTo>
                  <a:cubicBezTo>
                    <a:pt x="62230" y="744093"/>
                    <a:pt x="0" y="681990"/>
                    <a:pt x="0" y="605155"/>
                  </a:cubicBezTo>
                  <a:close/>
                </a:path>
              </a:pathLst>
            </a:custGeom>
            <a:solidFill>
              <a:srgbClr val="E2E4E9"/>
            </a:solidFill>
          </p:spPr>
        </p:sp>
        <p:sp>
          <p:nvSpPr>
            <p:cNvPr name="Freeform 44" id="44"/>
            <p:cNvSpPr/>
            <p:nvPr/>
          </p:nvSpPr>
          <p:spPr>
            <a:xfrm flipH="false" flipV="false" rot="0">
              <a:off x="0" y="0"/>
              <a:ext cx="756793" cy="756793"/>
            </a:xfrm>
            <a:custGeom>
              <a:avLst/>
              <a:gdLst/>
              <a:ahLst/>
              <a:cxnLst/>
              <a:rect r="r" b="b" t="t" l="l"/>
              <a:pathLst>
                <a:path h="756793" w="756793">
                  <a:moveTo>
                    <a:pt x="0" y="145288"/>
                  </a:moveTo>
                  <a:cubicBezTo>
                    <a:pt x="0" y="65024"/>
                    <a:pt x="65024" y="0"/>
                    <a:pt x="145288" y="0"/>
                  </a:cubicBezTo>
                  <a:lnTo>
                    <a:pt x="611505" y="0"/>
                  </a:lnTo>
                  <a:lnTo>
                    <a:pt x="611505" y="6350"/>
                  </a:lnTo>
                  <a:lnTo>
                    <a:pt x="611505" y="0"/>
                  </a:lnTo>
                  <a:cubicBezTo>
                    <a:pt x="691769" y="0"/>
                    <a:pt x="756793" y="65024"/>
                    <a:pt x="756793" y="145288"/>
                  </a:cubicBezTo>
                  <a:lnTo>
                    <a:pt x="750443" y="145288"/>
                  </a:lnTo>
                  <a:lnTo>
                    <a:pt x="756793" y="145288"/>
                  </a:lnTo>
                  <a:lnTo>
                    <a:pt x="756793" y="611505"/>
                  </a:lnTo>
                  <a:lnTo>
                    <a:pt x="750443" y="611505"/>
                  </a:lnTo>
                  <a:lnTo>
                    <a:pt x="756793" y="611505"/>
                  </a:lnTo>
                  <a:cubicBezTo>
                    <a:pt x="756793" y="691769"/>
                    <a:pt x="691769" y="756793"/>
                    <a:pt x="611505" y="756793"/>
                  </a:cubicBezTo>
                  <a:lnTo>
                    <a:pt x="611505" y="750443"/>
                  </a:lnTo>
                  <a:lnTo>
                    <a:pt x="611505" y="756793"/>
                  </a:lnTo>
                  <a:lnTo>
                    <a:pt x="145288" y="756793"/>
                  </a:lnTo>
                  <a:lnTo>
                    <a:pt x="145288" y="750443"/>
                  </a:lnTo>
                  <a:lnTo>
                    <a:pt x="145288" y="756793"/>
                  </a:lnTo>
                  <a:cubicBezTo>
                    <a:pt x="65024" y="756793"/>
                    <a:pt x="0" y="691769"/>
                    <a:pt x="0" y="611505"/>
                  </a:cubicBezTo>
                  <a:lnTo>
                    <a:pt x="0" y="145288"/>
                  </a:lnTo>
                  <a:lnTo>
                    <a:pt x="6350" y="145288"/>
                  </a:lnTo>
                  <a:lnTo>
                    <a:pt x="0" y="145288"/>
                  </a:lnTo>
                  <a:moveTo>
                    <a:pt x="12700" y="145288"/>
                  </a:moveTo>
                  <a:lnTo>
                    <a:pt x="12700" y="611505"/>
                  </a:lnTo>
                  <a:lnTo>
                    <a:pt x="6350" y="611505"/>
                  </a:lnTo>
                  <a:lnTo>
                    <a:pt x="12700" y="611505"/>
                  </a:lnTo>
                  <a:cubicBezTo>
                    <a:pt x="12700" y="684784"/>
                    <a:pt x="72009" y="744093"/>
                    <a:pt x="145288" y="744093"/>
                  </a:cubicBezTo>
                  <a:lnTo>
                    <a:pt x="611505" y="744093"/>
                  </a:lnTo>
                  <a:cubicBezTo>
                    <a:pt x="684784" y="744093"/>
                    <a:pt x="744093" y="684784"/>
                    <a:pt x="744093" y="611505"/>
                  </a:cubicBezTo>
                  <a:lnTo>
                    <a:pt x="744093" y="145288"/>
                  </a:lnTo>
                  <a:cubicBezTo>
                    <a:pt x="744093" y="72009"/>
                    <a:pt x="684784" y="12700"/>
                    <a:pt x="611505" y="12700"/>
                  </a:cubicBezTo>
                  <a:lnTo>
                    <a:pt x="145288" y="12700"/>
                  </a:lnTo>
                  <a:lnTo>
                    <a:pt x="145288" y="6350"/>
                  </a:lnTo>
                  <a:lnTo>
                    <a:pt x="145288" y="12700"/>
                  </a:lnTo>
                  <a:cubicBezTo>
                    <a:pt x="72009" y="12700"/>
                    <a:pt x="12700" y="72009"/>
                    <a:pt x="12700" y="145288"/>
                  </a:cubicBezTo>
                  <a:close/>
                </a:path>
              </a:pathLst>
            </a:custGeom>
            <a:solidFill>
              <a:srgbClr val="C8CACF"/>
            </a:solidFill>
          </p:spPr>
        </p:sp>
      </p:grpSp>
      <p:sp>
        <p:nvSpPr>
          <p:cNvPr name="TextBox 45" id="45"/>
          <p:cNvSpPr txBox="true"/>
          <p:nvPr/>
        </p:nvSpPr>
        <p:spPr>
          <a:xfrm rot="0">
            <a:off x="8957965" y="6118696"/>
            <a:ext cx="372070" cy="417463"/>
          </a:xfrm>
          <a:prstGeom prst="rect">
            <a:avLst/>
          </a:prstGeom>
        </p:spPr>
        <p:txBody>
          <a:bodyPr anchor="t" rtlCol="false" tIns="0" lIns="0" bIns="0" rIns="0">
            <a:spAutoFit/>
          </a:bodyPr>
          <a:lstStyle/>
          <a:p>
            <a:pPr algn="ctr">
              <a:lnSpc>
                <a:spcPts val="2874"/>
              </a:lnSpc>
            </a:pPr>
            <a:r>
              <a:rPr lang="en-US" sz="2874" b="true">
                <a:solidFill>
                  <a:srgbClr val="52586B"/>
                </a:solidFill>
                <a:latin typeface="Arimo Bold"/>
                <a:ea typeface="Arimo Bold"/>
                <a:cs typeface="Arimo Bold"/>
                <a:sym typeface="Arimo Bold"/>
              </a:rPr>
              <a:t>3</a:t>
            </a:r>
          </a:p>
        </p:txBody>
      </p:sp>
      <p:sp>
        <p:nvSpPr>
          <p:cNvPr name="TextBox 46" id="46"/>
          <p:cNvSpPr txBox="true"/>
          <p:nvPr/>
        </p:nvSpPr>
        <p:spPr>
          <a:xfrm rot="0">
            <a:off x="3455640" y="6100316"/>
            <a:ext cx="4448026" cy="397223"/>
          </a:xfrm>
          <a:prstGeom prst="rect">
            <a:avLst/>
          </a:prstGeom>
        </p:spPr>
        <p:txBody>
          <a:bodyPr anchor="t" rtlCol="false" tIns="0" lIns="0" bIns="0" rIns="0">
            <a:spAutoFit/>
          </a:bodyPr>
          <a:lstStyle/>
          <a:p>
            <a:pPr algn="r">
              <a:lnSpc>
                <a:spcPts val="2999"/>
              </a:lnSpc>
            </a:pPr>
            <a:r>
              <a:rPr lang="en-US" sz="2437" b="true">
                <a:solidFill>
                  <a:srgbClr val="52586B"/>
                </a:solidFill>
                <a:latin typeface="Arimo Bold"/>
                <a:ea typeface="Arimo Bold"/>
                <a:cs typeface="Arimo Bold"/>
                <a:sym typeface="Arimo Bold"/>
              </a:rPr>
              <a:t>Project &amp; GitHub Suggestions</a:t>
            </a:r>
          </a:p>
        </p:txBody>
      </p:sp>
      <p:sp>
        <p:nvSpPr>
          <p:cNvPr name="TextBox 47" id="47"/>
          <p:cNvSpPr txBox="true"/>
          <p:nvPr/>
        </p:nvSpPr>
        <p:spPr>
          <a:xfrm rot="0">
            <a:off x="992238" y="6551116"/>
            <a:ext cx="6911429" cy="1286024"/>
          </a:xfrm>
          <a:prstGeom prst="rect">
            <a:avLst/>
          </a:prstGeom>
        </p:spPr>
        <p:txBody>
          <a:bodyPr anchor="t" rtlCol="false" tIns="0" lIns="0" bIns="0" rIns="0">
            <a:spAutoFit/>
          </a:bodyPr>
          <a:lstStyle/>
          <a:p>
            <a:pPr algn="r">
              <a:lnSpc>
                <a:spcPts val="3125"/>
              </a:lnSpc>
            </a:pPr>
            <a:r>
              <a:rPr lang="en-US" sz="1937">
                <a:solidFill>
                  <a:srgbClr val="52586B"/>
                </a:solidFill>
                <a:latin typeface="Arimo"/>
                <a:ea typeface="Arimo"/>
                <a:cs typeface="Arimo"/>
                <a:sym typeface="Arimo"/>
              </a:rPr>
              <a:t>Get personalized recommendations for impactful projects to build based on your target roles. Strengthen your portfolio with relevant experience that catches recruiters' attention.</a:t>
            </a:r>
          </a:p>
        </p:txBody>
      </p:sp>
      <p:grpSp>
        <p:nvGrpSpPr>
          <p:cNvPr name="Group 48" id="48"/>
          <p:cNvGrpSpPr/>
          <p:nvPr/>
        </p:nvGrpSpPr>
        <p:grpSpPr>
          <a:xfrm rot="0">
            <a:off x="9394478" y="7642175"/>
            <a:ext cx="744141" cy="28575"/>
            <a:chOff x="0" y="0"/>
            <a:chExt cx="992188" cy="38100"/>
          </a:xfrm>
        </p:grpSpPr>
        <p:sp>
          <p:nvSpPr>
            <p:cNvPr name="Freeform 49" id="49"/>
            <p:cNvSpPr/>
            <p:nvPr/>
          </p:nvSpPr>
          <p:spPr>
            <a:xfrm flipH="false" flipV="false" rot="0">
              <a:off x="0" y="0"/>
              <a:ext cx="992251" cy="38100"/>
            </a:xfrm>
            <a:custGeom>
              <a:avLst/>
              <a:gdLst/>
              <a:ahLst/>
              <a:cxnLst/>
              <a:rect r="r" b="b" t="t" l="l"/>
              <a:pathLst>
                <a:path h="38100" w="992251">
                  <a:moveTo>
                    <a:pt x="0" y="19050"/>
                  </a:moveTo>
                  <a:cubicBezTo>
                    <a:pt x="0" y="8509"/>
                    <a:pt x="8509" y="0"/>
                    <a:pt x="19050" y="0"/>
                  </a:cubicBezTo>
                  <a:lnTo>
                    <a:pt x="973201" y="0"/>
                  </a:lnTo>
                  <a:cubicBezTo>
                    <a:pt x="983742" y="0"/>
                    <a:pt x="992251" y="8509"/>
                    <a:pt x="992251" y="19050"/>
                  </a:cubicBezTo>
                  <a:cubicBezTo>
                    <a:pt x="992251" y="29591"/>
                    <a:pt x="983615" y="38100"/>
                    <a:pt x="973201" y="38100"/>
                  </a:cubicBezTo>
                  <a:lnTo>
                    <a:pt x="19050" y="38100"/>
                  </a:lnTo>
                  <a:cubicBezTo>
                    <a:pt x="8509" y="38100"/>
                    <a:pt x="0" y="29591"/>
                    <a:pt x="0" y="19050"/>
                  </a:cubicBezTo>
                  <a:close/>
                </a:path>
              </a:pathLst>
            </a:custGeom>
            <a:solidFill>
              <a:srgbClr val="C8CACF"/>
            </a:solidFill>
          </p:spPr>
        </p:sp>
      </p:grpSp>
      <p:grpSp>
        <p:nvGrpSpPr>
          <p:cNvPr name="Group 50" id="50"/>
          <p:cNvGrpSpPr/>
          <p:nvPr/>
        </p:nvGrpSpPr>
        <p:grpSpPr>
          <a:xfrm rot="0">
            <a:off x="8860185" y="7372647"/>
            <a:ext cx="567630" cy="567630"/>
            <a:chOff x="0" y="0"/>
            <a:chExt cx="756840" cy="756840"/>
          </a:xfrm>
        </p:grpSpPr>
        <p:sp>
          <p:nvSpPr>
            <p:cNvPr name="Freeform 51" id="51"/>
            <p:cNvSpPr/>
            <p:nvPr/>
          </p:nvSpPr>
          <p:spPr>
            <a:xfrm flipH="false" flipV="false" rot="0">
              <a:off x="6350" y="6350"/>
              <a:ext cx="744093" cy="744093"/>
            </a:xfrm>
            <a:custGeom>
              <a:avLst/>
              <a:gdLst/>
              <a:ahLst/>
              <a:cxnLst/>
              <a:rect r="r" b="b" t="t" l="l"/>
              <a:pathLst>
                <a:path h="744093" w="744093">
                  <a:moveTo>
                    <a:pt x="0" y="138938"/>
                  </a:moveTo>
                  <a:cubicBezTo>
                    <a:pt x="0" y="62230"/>
                    <a:pt x="62230" y="0"/>
                    <a:pt x="138938" y="0"/>
                  </a:cubicBezTo>
                  <a:lnTo>
                    <a:pt x="605155" y="0"/>
                  </a:lnTo>
                  <a:cubicBezTo>
                    <a:pt x="681990" y="0"/>
                    <a:pt x="744093" y="62230"/>
                    <a:pt x="744093" y="138938"/>
                  </a:cubicBezTo>
                  <a:lnTo>
                    <a:pt x="744093" y="605155"/>
                  </a:lnTo>
                  <a:cubicBezTo>
                    <a:pt x="744093" y="681863"/>
                    <a:pt x="681863" y="744093"/>
                    <a:pt x="605155" y="744093"/>
                  </a:cubicBezTo>
                  <a:lnTo>
                    <a:pt x="138938" y="744093"/>
                  </a:lnTo>
                  <a:cubicBezTo>
                    <a:pt x="62230" y="744093"/>
                    <a:pt x="0" y="681990"/>
                    <a:pt x="0" y="605155"/>
                  </a:cubicBezTo>
                  <a:close/>
                </a:path>
              </a:pathLst>
            </a:custGeom>
            <a:solidFill>
              <a:srgbClr val="E2E4E9"/>
            </a:solidFill>
          </p:spPr>
        </p:sp>
        <p:sp>
          <p:nvSpPr>
            <p:cNvPr name="Freeform 52" id="52"/>
            <p:cNvSpPr/>
            <p:nvPr/>
          </p:nvSpPr>
          <p:spPr>
            <a:xfrm flipH="false" flipV="false" rot="0">
              <a:off x="0" y="0"/>
              <a:ext cx="756793" cy="756793"/>
            </a:xfrm>
            <a:custGeom>
              <a:avLst/>
              <a:gdLst/>
              <a:ahLst/>
              <a:cxnLst/>
              <a:rect r="r" b="b" t="t" l="l"/>
              <a:pathLst>
                <a:path h="756793" w="756793">
                  <a:moveTo>
                    <a:pt x="0" y="145288"/>
                  </a:moveTo>
                  <a:cubicBezTo>
                    <a:pt x="0" y="65024"/>
                    <a:pt x="65024" y="0"/>
                    <a:pt x="145288" y="0"/>
                  </a:cubicBezTo>
                  <a:lnTo>
                    <a:pt x="611505" y="0"/>
                  </a:lnTo>
                  <a:lnTo>
                    <a:pt x="611505" y="6350"/>
                  </a:lnTo>
                  <a:lnTo>
                    <a:pt x="611505" y="0"/>
                  </a:lnTo>
                  <a:cubicBezTo>
                    <a:pt x="691769" y="0"/>
                    <a:pt x="756793" y="65024"/>
                    <a:pt x="756793" y="145288"/>
                  </a:cubicBezTo>
                  <a:lnTo>
                    <a:pt x="750443" y="145288"/>
                  </a:lnTo>
                  <a:lnTo>
                    <a:pt x="756793" y="145288"/>
                  </a:lnTo>
                  <a:lnTo>
                    <a:pt x="756793" y="611505"/>
                  </a:lnTo>
                  <a:lnTo>
                    <a:pt x="750443" y="611505"/>
                  </a:lnTo>
                  <a:lnTo>
                    <a:pt x="756793" y="611505"/>
                  </a:lnTo>
                  <a:cubicBezTo>
                    <a:pt x="756793" y="691769"/>
                    <a:pt x="691769" y="756793"/>
                    <a:pt x="611505" y="756793"/>
                  </a:cubicBezTo>
                  <a:lnTo>
                    <a:pt x="611505" y="750443"/>
                  </a:lnTo>
                  <a:lnTo>
                    <a:pt x="611505" y="756793"/>
                  </a:lnTo>
                  <a:lnTo>
                    <a:pt x="145288" y="756793"/>
                  </a:lnTo>
                  <a:lnTo>
                    <a:pt x="145288" y="750443"/>
                  </a:lnTo>
                  <a:lnTo>
                    <a:pt x="145288" y="756793"/>
                  </a:lnTo>
                  <a:cubicBezTo>
                    <a:pt x="65024" y="756793"/>
                    <a:pt x="0" y="691769"/>
                    <a:pt x="0" y="611505"/>
                  </a:cubicBezTo>
                  <a:lnTo>
                    <a:pt x="0" y="145288"/>
                  </a:lnTo>
                  <a:lnTo>
                    <a:pt x="6350" y="145288"/>
                  </a:lnTo>
                  <a:lnTo>
                    <a:pt x="0" y="145288"/>
                  </a:lnTo>
                  <a:moveTo>
                    <a:pt x="12700" y="145288"/>
                  </a:moveTo>
                  <a:lnTo>
                    <a:pt x="12700" y="611505"/>
                  </a:lnTo>
                  <a:lnTo>
                    <a:pt x="6350" y="611505"/>
                  </a:lnTo>
                  <a:lnTo>
                    <a:pt x="12700" y="611505"/>
                  </a:lnTo>
                  <a:cubicBezTo>
                    <a:pt x="12700" y="684784"/>
                    <a:pt x="72009" y="744093"/>
                    <a:pt x="145288" y="744093"/>
                  </a:cubicBezTo>
                  <a:lnTo>
                    <a:pt x="611505" y="744093"/>
                  </a:lnTo>
                  <a:cubicBezTo>
                    <a:pt x="684784" y="744093"/>
                    <a:pt x="744093" y="684784"/>
                    <a:pt x="744093" y="611505"/>
                  </a:cubicBezTo>
                  <a:lnTo>
                    <a:pt x="744093" y="145288"/>
                  </a:lnTo>
                  <a:cubicBezTo>
                    <a:pt x="744093" y="72009"/>
                    <a:pt x="684784" y="12700"/>
                    <a:pt x="611505" y="12700"/>
                  </a:cubicBezTo>
                  <a:lnTo>
                    <a:pt x="145288" y="12700"/>
                  </a:lnTo>
                  <a:lnTo>
                    <a:pt x="145288" y="6350"/>
                  </a:lnTo>
                  <a:lnTo>
                    <a:pt x="145288" y="12700"/>
                  </a:lnTo>
                  <a:cubicBezTo>
                    <a:pt x="72009" y="12700"/>
                    <a:pt x="12700" y="72009"/>
                    <a:pt x="12700" y="145288"/>
                  </a:cubicBezTo>
                  <a:close/>
                </a:path>
              </a:pathLst>
            </a:custGeom>
            <a:solidFill>
              <a:srgbClr val="C8CACF"/>
            </a:solidFill>
          </p:spPr>
        </p:sp>
      </p:grpSp>
      <p:sp>
        <p:nvSpPr>
          <p:cNvPr name="TextBox 53" id="53"/>
          <p:cNvSpPr txBox="true"/>
          <p:nvPr/>
        </p:nvSpPr>
        <p:spPr>
          <a:xfrm rot="0">
            <a:off x="8957965" y="7471544"/>
            <a:ext cx="372070" cy="417463"/>
          </a:xfrm>
          <a:prstGeom prst="rect">
            <a:avLst/>
          </a:prstGeom>
        </p:spPr>
        <p:txBody>
          <a:bodyPr anchor="t" rtlCol="false" tIns="0" lIns="0" bIns="0" rIns="0">
            <a:spAutoFit/>
          </a:bodyPr>
          <a:lstStyle/>
          <a:p>
            <a:pPr algn="ctr">
              <a:lnSpc>
                <a:spcPts val="2874"/>
              </a:lnSpc>
            </a:pPr>
            <a:r>
              <a:rPr lang="en-US" sz="2874" b="true">
                <a:solidFill>
                  <a:srgbClr val="52586B"/>
                </a:solidFill>
                <a:latin typeface="Arimo Bold"/>
                <a:ea typeface="Arimo Bold"/>
                <a:cs typeface="Arimo Bold"/>
                <a:sym typeface="Arimo Bold"/>
              </a:rPr>
              <a:t>4</a:t>
            </a:r>
          </a:p>
        </p:txBody>
      </p:sp>
      <p:sp>
        <p:nvSpPr>
          <p:cNvPr name="TextBox 54" id="54"/>
          <p:cNvSpPr txBox="true"/>
          <p:nvPr/>
        </p:nvSpPr>
        <p:spPr>
          <a:xfrm rot="0">
            <a:off x="10384334" y="7453164"/>
            <a:ext cx="5664845" cy="397223"/>
          </a:xfrm>
          <a:prstGeom prst="rect">
            <a:avLst/>
          </a:prstGeom>
        </p:spPr>
        <p:txBody>
          <a:bodyPr anchor="t" rtlCol="false" tIns="0" lIns="0" bIns="0" rIns="0">
            <a:spAutoFit/>
          </a:bodyPr>
          <a:lstStyle/>
          <a:p>
            <a:pPr algn="l">
              <a:lnSpc>
                <a:spcPts val="2999"/>
              </a:lnSpc>
            </a:pPr>
            <a:r>
              <a:rPr lang="en-US" sz="2437" b="true">
                <a:solidFill>
                  <a:srgbClr val="52586B"/>
                </a:solidFill>
                <a:latin typeface="Arimo Bold"/>
                <a:ea typeface="Arimo Bold"/>
                <a:cs typeface="Arimo Bold"/>
                <a:sym typeface="Arimo Bold"/>
              </a:rPr>
              <a:t>Career Path Recommendation Engine</a:t>
            </a:r>
          </a:p>
        </p:txBody>
      </p:sp>
      <p:sp>
        <p:nvSpPr>
          <p:cNvPr name="TextBox 55" id="55"/>
          <p:cNvSpPr txBox="true"/>
          <p:nvPr/>
        </p:nvSpPr>
        <p:spPr>
          <a:xfrm rot="0">
            <a:off x="10384334" y="7903964"/>
            <a:ext cx="6911429" cy="1286024"/>
          </a:xfrm>
          <a:prstGeom prst="rect">
            <a:avLst/>
          </a:prstGeom>
        </p:spPr>
        <p:txBody>
          <a:bodyPr anchor="t" rtlCol="false" tIns="0" lIns="0" bIns="0" rIns="0">
            <a:spAutoFit/>
          </a:bodyPr>
          <a:lstStyle/>
          <a:p>
            <a:pPr algn="l">
              <a:lnSpc>
                <a:spcPts val="3125"/>
              </a:lnSpc>
            </a:pPr>
            <a:r>
              <a:rPr lang="en-US" sz="1937">
                <a:solidFill>
                  <a:srgbClr val="52586B"/>
                </a:solidFill>
                <a:latin typeface="Arimo"/>
                <a:ea typeface="Arimo"/>
                <a:cs typeface="Arimo"/>
                <a:sym typeface="Arimo"/>
              </a:rPr>
              <a:t>Receive personalized guidance on career trajectories based on your skills, interests, and market demand. Identify skill gaps and get learning recommendations to reach your goals.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791364">
            <a:off x="9738483" y="5143500"/>
            <a:ext cx="10464869" cy="0"/>
          </a:xfrm>
          <a:prstGeom prst="line">
            <a:avLst/>
          </a:prstGeom>
          <a:ln cap="rnd" w="9525">
            <a:solidFill>
              <a:srgbClr val="FFFFFF"/>
            </a:solidFill>
            <a:prstDash val="solid"/>
            <a:headEnd type="none" len="sm" w="sm"/>
            <a:tailEnd type="none" len="sm" w="sm"/>
          </a:ln>
        </p:spPr>
      </p:sp>
      <p:sp>
        <p:nvSpPr>
          <p:cNvPr name="AutoShape 3" id="3"/>
          <p:cNvSpPr/>
          <p:nvPr/>
        </p:nvSpPr>
        <p:spPr>
          <a:xfrm rot="8776574">
            <a:off x="10406482" y="7904560"/>
            <a:ext cx="8608174" cy="0"/>
          </a:xfrm>
          <a:prstGeom prst="line">
            <a:avLst/>
          </a:prstGeom>
          <a:ln cap="rnd" w="9525">
            <a:solidFill>
              <a:srgbClr val="FFFFFF"/>
            </a:solidFill>
            <a:prstDash val="solid"/>
            <a:headEnd type="none" len="sm" w="sm"/>
            <a:tailEnd type="none" len="sm" w="sm"/>
          </a:ln>
        </p:spPr>
      </p:sp>
      <p:grpSp>
        <p:nvGrpSpPr>
          <p:cNvPr name="Group 4" id="4"/>
          <p:cNvGrpSpPr/>
          <p:nvPr/>
        </p:nvGrpSpPr>
        <p:grpSpPr>
          <a:xfrm rot="0">
            <a:off x="13772214" y="-12700"/>
            <a:ext cx="4511023" cy="10299700"/>
            <a:chOff x="0" y="0"/>
            <a:chExt cx="6014698" cy="13732933"/>
          </a:xfrm>
        </p:grpSpPr>
        <p:sp>
          <p:nvSpPr>
            <p:cNvPr name="Freeform 5" id="5"/>
            <p:cNvSpPr/>
            <p:nvPr/>
          </p:nvSpPr>
          <p:spPr>
            <a:xfrm flipH="false" flipV="false" rot="0">
              <a:off x="0" y="0"/>
              <a:ext cx="6014720" cy="13732890"/>
            </a:xfrm>
            <a:custGeom>
              <a:avLst/>
              <a:gdLst/>
              <a:ahLst/>
              <a:cxnLst/>
              <a:rect r="r" b="b" t="t" l="l"/>
              <a:pathLst>
                <a:path h="13732890" w="6014720">
                  <a:moveTo>
                    <a:pt x="4091051" y="0"/>
                  </a:moveTo>
                  <a:lnTo>
                    <a:pt x="6014720" y="0"/>
                  </a:lnTo>
                  <a:lnTo>
                    <a:pt x="6014720" y="13732890"/>
                  </a:lnTo>
                  <a:lnTo>
                    <a:pt x="0" y="13732890"/>
                  </a:lnTo>
                  <a:lnTo>
                    <a:pt x="4091051" y="0"/>
                  </a:lnTo>
                  <a:close/>
                </a:path>
              </a:pathLst>
            </a:custGeom>
            <a:solidFill>
              <a:srgbClr val="90C226">
                <a:alpha val="8627"/>
              </a:srgbClr>
            </a:solidFill>
          </p:spPr>
        </p:sp>
      </p:grpSp>
      <p:grpSp>
        <p:nvGrpSpPr>
          <p:cNvPr name="Group 6" id="6"/>
          <p:cNvGrpSpPr/>
          <p:nvPr/>
        </p:nvGrpSpPr>
        <p:grpSpPr>
          <a:xfrm rot="0">
            <a:off x="14405163" y="-12700"/>
            <a:ext cx="3882837" cy="10299700"/>
            <a:chOff x="0" y="0"/>
            <a:chExt cx="5177116" cy="13732933"/>
          </a:xfrm>
        </p:grpSpPr>
        <p:sp>
          <p:nvSpPr>
            <p:cNvPr name="Freeform 7" id="7"/>
            <p:cNvSpPr/>
            <p:nvPr/>
          </p:nvSpPr>
          <p:spPr>
            <a:xfrm flipH="false" flipV="false" rot="0">
              <a:off x="0" y="0"/>
              <a:ext cx="5177155" cy="13732890"/>
            </a:xfrm>
            <a:custGeom>
              <a:avLst/>
              <a:gdLst/>
              <a:ahLst/>
              <a:cxnLst/>
              <a:rect r="r" b="b" t="t" l="l"/>
              <a:pathLst>
                <a:path h="13732890" w="5177155">
                  <a:moveTo>
                    <a:pt x="0" y="0"/>
                  </a:moveTo>
                  <a:lnTo>
                    <a:pt x="5177155" y="0"/>
                  </a:lnTo>
                  <a:lnTo>
                    <a:pt x="5177155" y="13732890"/>
                  </a:lnTo>
                  <a:lnTo>
                    <a:pt x="2418969" y="13732890"/>
                  </a:lnTo>
                  <a:lnTo>
                    <a:pt x="0" y="0"/>
                  </a:lnTo>
                  <a:close/>
                </a:path>
              </a:pathLst>
            </a:custGeom>
            <a:solidFill>
              <a:srgbClr val="90C226">
                <a:alpha val="3922"/>
              </a:srgbClr>
            </a:solidFill>
          </p:spPr>
        </p:sp>
      </p:grpSp>
      <p:grpSp>
        <p:nvGrpSpPr>
          <p:cNvPr name="Group 8" id="8"/>
          <p:cNvGrpSpPr/>
          <p:nvPr/>
        </p:nvGrpSpPr>
        <p:grpSpPr>
          <a:xfrm rot="0">
            <a:off x="13398499" y="4572000"/>
            <a:ext cx="4889500" cy="5715000"/>
            <a:chOff x="0" y="0"/>
            <a:chExt cx="6519334" cy="7620000"/>
          </a:xfrm>
        </p:grpSpPr>
        <p:sp>
          <p:nvSpPr>
            <p:cNvPr name="Freeform 9" id="9"/>
            <p:cNvSpPr/>
            <p:nvPr/>
          </p:nvSpPr>
          <p:spPr>
            <a:xfrm flipH="false" flipV="false" rot="0">
              <a:off x="0" y="0"/>
              <a:ext cx="6519291" cy="7620000"/>
            </a:xfrm>
            <a:custGeom>
              <a:avLst/>
              <a:gdLst/>
              <a:ahLst/>
              <a:cxnLst/>
              <a:rect r="r" b="b" t="t" l="l"/>
              <a:pathLst>
                <a:path h="7620000" w="6519291">
                  <a:moveTo>
                    <a:pt x="0" y="7620000"/>
                  </a:moveTo>
                  <a:lnTo>
                    <a:pt x="6519291" y="0"/>
                  </a:lnTo>
                  <a:lnTo>
                    <a:pt x="6519291" y="7620000"/>
                  </a:lnTo>
                  <a:close/>
                </a:path>
              </a:pathLst>
            </a:custGeom>
            <a:solidFill>
              <a:srgbClr val="54A021">
                <a:alpha val="51765"/>
              </a:srgbClr>
            </a:solidFill>
          </p:spPr>
        </p:sp>
      </p:grpSp>
      <p:grpSp>
        <p:nvGrpSpPr>
          <p:cNvPr name="Group 10" id="10"/>
          <p:cNvGrpSpPr/>
          <p:nvPr/>
        </p:nvGrpSpPr>
        <p:grpSpPr>
          <a:xfrm rot="0">
            <a:off x="14001750" y="-12700"/>
            <a:ext cx="4281489" cy="10299700"/>
            <a:chOff x="0" y="0"/>
            <a:chExt cx="5708652" cy="13732933"/>
          </a:xfrm>
        </p:grpSpPr>
        <p:sp>
          <p:nvSpPr>
            <p:cNvPr name="Freeform 11" id="11"/>
            <p:cNvSpPr/>
            <p:nvPr/>
          </p:nvSpPr>
          <p:spPr>
            <a:xfrm flipH="false" flipV="false" rot="0">
              <a:off x="0" y="0"/>
              <a:ext cx="5708650" cy="13732890"/>
            </a:xfrm>
            <a:custGeom>
              <a:avLst/>
              <a:gdLst/>
              <a:ahLst/>
              <a:cxnLst/>
              <a:rect r="r" b="b" t="t" l="l"/>
              <a:pathLst>
                <a:path h="13732890" w="5708650">
                  <a:moveTo>
                    <a:pt x="0" y="0"/>
                  </a:moveTo>
                  <a:lnTo>
                    <a:pt x="5708650" y="0"/>
                  </a:lnTo>
                  <a:lnTo>
                    <a:pt x="5708650" y="13732890"/>
                  </a:lnTo>
                  <a:lnTo>
                    <a:pt x="4941443" y="13732890"/>
                  </a:lnTo>
                  <a:lnTo>
                    <a:pt x="0" y="0"/>
                  </a:lnTo>
                  <a:close/>
                </a:path>
              </a:pathLst>
            </a:custGeom>
            <a:solidFill>
              <a:srgbClr val="3F7819">
                <a:alpha val="48627"/>
              </a:srgbClr>
            </a:solidFill>
          </p:spPr>
        </p:sp>
      </p:grpSp>
      <p:grpSp>
        <p:nvGrpSpPr>
          <p:cNvPr name="Group 12" id="12"/>
          <p:cNvGrpSpPr/>
          <p:nvPr/>
        </p:nvGrpSpPr>
        <p:grpSpPr>
          <a:xfrm rot="0">
            <a:off x="16348095" y="-12700"/>
            <a:ext cx="1935141" cy="10299700"/>
            <a:chOff x="0" y="0"/>
            <a:chExt cx="2580188" cy="13732933"/>
          </a:xfrm>
        </p:grpSpPr>
        <p:sp>
          <p:nvSpPr>
            <p:cNvPr name="Freeform 13" id="13"/>
            <p:cNvSpPr/>
            <p:nvPr/>
          </p:nvSpPr>
          <p:spPr>
            <a:xfrm flipH="false" flipV="false" rot="0">
              <a:off x="0" y="0"/>
              <a:ext cx="2580259" cy="13732890"/>
            </a:xfrm>
            <a:custGeom>
              <a:avLst/>
              <a:gdLst/>
              <a:ahLst/>
              <a:cxnLst/>
              <a:rect r="r" b="b" t="t" l="l"/>
              <a:pathLst>
                <a:path h="13732890" w="2580259">
                  <a:moveTo>
                    <a:pt x="2039493" y="0"/>
                  </a:moveTo>
                  <a:lnTo>
                    <a:pt x="2580259" y="0"/>
                  </a:lnTo>
                  <a:lnTo>
                    <a:pt x="2580259" y="13732890"/>
                  </a:lnTo>
                  <a:lnTo>
                    <a:pt x="0" y="13732890"/>
                  </a:lnTo>
                  <a:lnTo>
                    <a:pt x="2039493" y="0"/>
                  </a:lnTo>
                  <a:close/>
                </a:path>
              </a:pathLst>
            </a:custGeom>
            <a:solidFill>
              <a:srgbClr val="C0E474">
                <a:alpha val="48627"/>
              </a:srgbClr>
            </a:solidFill>
          </p:spPr>
        </p:sp>
      </p:grpSp>
      <p:grpSp>
        <p:nvGrpSpPr>
          <p:cNvPr name="Group 14" id="14"/>
          <p:cNvGrpSpPr/>
          <p:nvPr/>
        </p:nvGrpSpPr>
        <p:grpSpPr>
          <a:xfrm rot="0">
            <a:off x="16408498" y="-12700"/>
            <a:ext cx="1874737" cy="10299700"/>
            <a:chOff x="0" y="0"/>
            <a:chExt cx="2499650" cy="13732933"/>
          </a:xfrm>
        </p:grpSpPr>
        <p:sp>
          <p:nvSpPr>
            <p:cNvPr name="Freeform 15" id="15"/>
            <p:cNvSpPr/>
            <p:nvPr/>
          </p:nvSpPr>
          <p:spPr>
            <a:xfrm flipH="false" flipV="false" rot="0">
              <a:off x="0" y="0"/>
              <a:ext cx="2499614" cy="13732890"/>
            </a:xfrm>
            <a:custGeom>
              <a:avLst/>
              <a:gdLst/>
              <a:ahLst/>
              <a:cxnLst/>
              <a:rect r="r" b="b" t="t" l="l"/>
              <a:pathLst>
                <a:path h="13732890" w="2499614">
                  <a:moveTo>
                    <a:pt x="0" y="0"/>
                  </a:moveTo>
                  <a:lnTo>
                    <a:pt x="2499614" y="0"/>
                  </a:lnTo>
                  <a:lnTo>
                    <a:pt x="2499614" y="13732890"/>
                  </a:lnTo>
                  <a:lnTo>
                    <a:pt x="2218817" y="13732890"/>
                  </a:lnTo>
                  <a:lnTo>
                    <a:pt x="0" y="0"/>
                  </a:lnTo>
                  <a:close/>
                </a:path>
              </a:pathLst>
            </a:custGeom>
            <a:solidFill>
              <a:srgbClr val="90C226">
                <a:alpha val="41961"/>
              </a:srgbClr>
            </a:solidFill>
          </p:spPr>
        </p:sp>
      </p:grpSp>
      <p:grpSp>
        <p:nvGrpSpPr>
          <p:cNvPr name="Group 16" id="16"/>
          <p:cNvGrpSpPr/>
          <p:nvPr/>
        </p:nvGrpSpPr>
        <p:grpSpPr>
          <a:xfrm rot="0">
            <a:off x="15557499" y="5384801"/>
            <a:ext cx="2725738" cy="4902199"/>
            <a:chOff x="0" y="0"/>
            <a:chExt cx="3634318" cy="6536266"/>
          </a:xfrm>
        </p:grpSpPr>
        <p:sp>
          <p:nvSpPr>
            <p:cNvPr name="Freeform 17" id="17"/>
            <p:cNvSpPr/>
            <p:nvPr/>
          </p:nvSpPr>
          <p:spPr>
            <a:xfrm flipH="false" flipV="false" rot="0">
              <a:off x="0" y="0"/>
              <a:ext cx="3634359" cy="6536309"/>
            </a:xfrm>
            <a:custGeom>
              <a:avLst/>
              <a:gdLst/>
              <a:ahLst/>
              <a:cxnLst/>
              <a:rect r="r" b="b" t="t" l="l"/>
              <a:pathLst>
                <a:path h="6536309" w="3634359">
                  <a:moveTo>
                    <a:pt x="0" y="6536309"/>
                  </a:moveTo>
                  <a:lnTo>
                    <a:pt x="3634359" y="0"/>
                  </a:lnTo>
                  <a:lnTo>
                    <a:pt x="3634359" y="6536309"/>
                  </a:lnTo>
                  <a:close/>
                </a:path>
              </a:pathLst>
            </a:custGeom>
            <a:solidFill>
              <a:srgbClr val="90C226">
                <a:alpha val="63922"/>
              </a:srgbClr>
            </a:solidFill>
          </p:spPr>
        </p:sp>
      </p:grpSp>
      <p:grpSp>
        <p:nvGrpSpPr>
          <p:cNvPr name="Group 18" id="18"/>
          <p:cNvGrpSpPr/>
          <p:nvPr/>
        </p:nvGrpSpPr>
        <p:grpSpPr>
          <a:xfrm rot="0">
            <a:off x="0" y="6019800"/>
            <a:ext cx="673099" cy="4267200"/>
            <a:chOff x="0" y="0"/>
            <a:chExt cx="897466" cy="5689600"/>
          </a:xfrm>
        </p:grpSpPr>
        <p:sp>
          <p:nvSpPr>
            <p:cNvPr name="Freeform 19" id="19"/>
            <p:cNvSpPr/>
            <p:nvPr/>
          </p:nvSpPr>
          <p:spPr>
            <a:xfrm flipH="false" flipV="false" rot="0">
              <a:off x="0" y="0"/>
              <a:ext cx="897509" cy="5689600"/>
            </a:xfrm>
            <a:custGeom>
              <a:avLst/>
              <a:gdLst/>
              <a:ahLst/>
              <a:cxnLst/>
              <a:rect r="r" b="b" t="t" l="l"/>
              <a:pathLst>
                <a:path h="5689600" w="897509">
                  <a:moveTo>
                    <a:pt x="0" y="5689600"/>
                  </a:moveTo>
                  <a:lnTo>
                    <a:pt x="0" y="0"/>
                  </a:lnTo>
                  <a:lnTo>
                    <a:pt x="897509" y="5689600"/>
                  </a:lnTo>
                  <a:close/>
                </a:path>
              </a:pathLst>
            </a:custGeom>
            <a:solidFill>
              <a:srgbClr val="90C226">
                <a:alpha val="72157"/>
              </a:srgbClr>
            </a:solidFill>
          </p:spPr>
        </p:sp>
      </p:grpSp>
      <p:grpSp>
        <p:nvGrpSpPr>
          <p:cNvPr name="Group 20" id="20"/>
          <p:cNvGrpSpPr/>
          <p:nvPr/>
        </p:nvGrpSpPr>
        <p:grpSpPr>
          <a:xfrm rot="0">
            <a:off x="0" y="0"/>
            <a:ext cx="6858000" cy="10287000"/>
            <a:chOff x="0" y="0"/>
            <a:chExt cx="9144000" cy="13716000"/>
          </a:xfrm>
        </p:grpSpPr>
        <p:sp>
          <p:nvSpPr>
            <p:cNvPr name="Freeform 21" id="21"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stretch>
                <a:fillRect l="0" t="0" r="0" b="0"/>
              </a:stretch>
            </a:blipFill>
          </p:spPr>
        </p:sp>
      </p:grpSp>
      <p:sp>
        <p:nvSpPr>
          <p:cNvPr name="TextBox 22" id="22"/>
          <p:cNvSpPr txBox="true"/>
          <p:nvPr/>
        </p:nvSpPr>
        <p:spPr>
          <a:xfrm rot="0">
            <a:off x="7694711" y="801141"/>
            <a:ext cx="9756576" cy="2681585"/>
          </a:xfrm>
          <a:prstGeom prst="rect">
            <a:avLst/>
          </a:prstGeom>
        </p:spPr>
        <p:txBody>
          <a:bodyPr anchor="t" rtlCol="false" tIns="0" lIns="0" bIns="0" rIns="0">
            <a:spAutoFit/>
          </a:bodyPr>
          <a:lstStyle/>
          <a:p>
            <a:pPr algn="l">
              <a:lnSpc>
                <a:spcPts val="10249"/>
              </a:lnSpc>
            </a:pPr>
            <a:r>
              <a:rPr lang="en-US" sz="8187" b="true">
                <a:solidFill>
                  <a:srgbClr val="373B48"/>
                </a:solidFill>
                <a:latin typeface="Arimo Bold"/>
                <a:ea typeface="Arimo Bold"/>
                <a:cs typeface="Arimo Bold"/>
                <a:sym typeface="Arimo Bold"/>
              </a:rPr>
              <a:t>Ready to Catalyze Your Career?</a:t>
            </a:r>
          </a:p>
        </p:txBody>
      </p:sp>
      <p:grpSp>
        <p:nvGrpSpPr>
          <p:cNvPr name="Group 23" id="23"/>
          <p:cNvGrpSpPr/>
          <p:nvPr/>
        </p:nvGrpSpPr>
        <p:grpSpPr>
          <a:xfrm rot="0">
            <a:off x="7689949" y="3791694"/>
            <a:ext cx="9766101" cy="1233785"/>
            <a:chOff x="0" y="0"/>
            <a:chExt cx="13021468" cy="1645047"/>
          </a:xfrm>
        </p:grpSpPr>
        <p:sp>
          <p:nvSpPr>
            <p:cNvPr name="Freeform 24" id="24"/>
            <p:cNvSpPr/>
            <p:nvPr/>
          </p:nvSpPr>
          <p:spPr>
            <a:xfrm flipH="false" flipV="false" rot="0">
              <a:off x="6350" y="6350"/>
              <a:ext cx="13008865" cy="1632331"/>
            </a:xfrm>
            <a:custGeom>
              <a:avLst/>
              <a:gdLst/>
              <a:ahLst/>
              <a:cxnLst/>
              <a:rect r="r" b="b" t="t" l="l"/>
              <a:pathLst>
                <a:path h="1632331" w="13008865">
                  <a:moveTo>
                    <a:pt x="0" y="117094"/>
                  </a:moveTo>
                  <a:cubicBezTo>
                    <a:pt x="0" y="52451"/>
                    <a:pt x="52832" y="0"/>
                    <a:pt x="117983" y="0"/>
                  </a:cubicBezTo>
                  <a:lnTo>
                    <a:pt x="12890881" y="0"/>
                  </a:lnTo>
                  <a:cubicBezTo>
                    <a:pt x="12956032" y="0"/>
                    <a:pt x="13008865" y="52451"/>
                    <a:pt x="13008865" y="117094"/>
                  </a:cubicBezTo>
                  <a:lnTo>
                    <a:pt x="13008865" y="1515237"/>
                  </a:lnTo>
                  <a:cubicBezTo>
                    <a:pt x="13008865" y="1579880"/>
                    <a:pt x="12956032" y="1632331"/>
                    <a:pt x="12890881" y="1632331"/>
                  </a:cubicBezTo>
                  <a:lnTo>
                    <a:pt x="117983" y="1632331"/>
                  </a:lnTo>
                  <a:cubicBezTo>
                    <a:pt x="52832" y="1632331"/>
                    <a:pt x="0" y="1579880"/>
                    <a:pt x="0" y="1515237"/>
                  </a:cubicBezTo>
                  <a:close/>
                </a:path>
              </a:pathLst>
            </a:custGeom>
            <a:solidFill>
              <a:srgbClr val="E2E4E9"/>
            </a:solidFill>
          </p:spPr>
        </p:sp>
        <p:sp>
          <p:nvSpPr>
            <p:cNvPr name="Freeform 25" id="25"/>
            <p:cNvSpPr/>
            <p:nvPr/>
          </p:nvSpPr>
          <p:spPr>
            <a:xfrm flipH="false" flipV="false" rot="0">
              <a:off x="0" y="0"/>
              <a:ext cx="13021565" cy="1645031"/>
            </a:xfrm>
            <a:custGeom>
              <a:avLst/>
              <a:gdLst/>
              <a:ahLst/>
              <a:cxnLst/>
              <a:rect r="r" b="b" t="t" l="l"/>
              <a:pathLst>
                <a:path h="1645031" w="13021565">
                  <a:moveTo>
                    <a:pt x="0" y="123444"/>
                  </a:moveTo>
                  <a:cubicBezTo>
                    <a:pt x="0" y="55245"/>
                    <a:pt x="55753" y="0"/>
                    <a:pt x="124333" y="0"/>
                  </a:cubicBezTo>
                  <a:lnTo>
                    <a:pt x="12897231" y="0"/>
                  </a:lnTo>
                  <a:lnTo>
                    <a:pt x="12897231" y="6350"/>
                  </a:lnTo>
                  <a:lnTo>
                    <a:pt x="12897231" y="0"/>
                  </a:lnTo>
                  <a:cubicBezTo>
                    <a:pt x="12965812" y="0"/>
                    <a:pt x="13021565" y="55245"/>
                    <a:pt x="13021565" y="123444"/>
                  </a:cubicBezTo>
                  <a:lnTo>
                    <a:pt x="13015215" y="123444"/>
                  </a:lnTo>
                  <a:lnTo>
                    <a:pt x="13021565" y="123444"/>
                  </a:lnTo>
                  <a:lnTo>
                    <a:pt x="13021565" y="1521587"/>
                  </a:lnTo>
                  <a:lnTo>
                    <a:pt x="13015215" y="1521587"/>
                  </a:lnTo>
                  <a:lnTo>
                    <a:pt x="13021565" y="1521587"/>
                  </a:lnTo>
                  <a:cubicBezTo>
                    <a:pt x="13021565" y="1589786"/>
                    <a:pt x="12965812" y="1645031"/>
                    <a:pt x="12897231" y="1645031"/>
                  </a:cubicBezTo>
                  <a:lnTo>
                    <a:pt x="12897231" y="1638681"/>
                  </a:lnTo>
                  <a:lnTo>
                    <a:pt x="12897231" y="1645031"/>
                  </a:lnTo>
                  <a:lnTo>
                    <a:pt x="124333" y="1645031"/>
                  </a:lnTo>
                  <a:lnTo>
                    <a:pt x="124333" y="1638681"/>
                  </a:lnTo>
                  <a:lnTo>
                    <a:pt x="124333" y="1645031"/>
                  </a:lnTo>
                  <a:cubicBezTo>
                    <a:pt x="55753" y="1645031"/>
                    <a:pt x="0" y="1589786"/>
                    <a:pt x="0" y="1521587"/>
                  </a:cubicBezTo>
                  <a:lnTo>
                    <a:pt x="0" y="123444"/>
                  </a:lnTo>
                  <a:lnTo>
                    <a:pt x="6350" y="123444"/>
                  </a:lnTo>
                  <a:lnTo>
                    <a:pt x="0" y="123444"/>
                  </a:lnTo>
                  <a:moveTo>
                    <a:pt x="12700" y="123444"/>
                  </a:moveTo>
                  <a:lnTo>
                    <a:pt x="12700" y="1521587"/>
                  </a:lnTo>
                  <a:lnTo>
                    <a:pt x="6350" y="1521587"/>
                  </a:lnTo>
                  <a:lnTo>
                    <a:pt x="12700" y="1521587"/>
                  </a:lnTo>
                  <a:cubicBezTo>
                    <a:pt x="12700" y="1582801"/>
                    <a:pt x="62611" y="1632331"/>
                    <a:pt x="124333" y="1632331"/>
                  </a:cubicBezTo>
                  <a:lnTo>
                    <a:pt x="12897231" y="1632331"/>
                  </a:lnTo>
                  <a:cubicBezTo>
                    <a:pt x="12958953" y="1632331"/>
                    <a:pt x="13008865" y="1582674"/>
                    <a:pt x="13008865" y="1521587"/>
                  </a:cubicBezTo>
                  <a:lnTo>
                    <a:pt x="13008865" y="123444"/>
                  </a:lnTo>
                  <a:cubicBezTo>
                    <a:pt x="13008865" y="62230"/>
                    <a:pt x="12958953" y="12700"/>
                    <a:pt x="12897231" y="12700"/>
                  </a:cubicBezTo>
                  <a:lnTo>
                    <a:pt x="124333" y="12700"/>
                  </a:lnTo>
                  <a:lnTo>
                    <a:pt x="124333" y="6350"/>
                  </a:lnTo>
                  <a:lnTo>
                    <a:pt x="124333" y="12700"/>
                  </a:lnTo>
                  <a:cubicBezTo>
                    <a:pt x="62611" y="12700"/>
                    <a:pt x="12700" y="62357"/>
                    <a:pt x="12700" y="123444"/>
                  </a:cubicBezTo>
                  <a:close/>
                </a:path>
              </a:pathLst>
            </a:custGeom>
            <a:solidFill>
              <a:srgbClr val="C8CACF"/>
            </a:solidFill>
          </p:spPr>
        </p:sp>
      </p:grpSp>
      <p:sp>
        <p:nvSpPr>
          <p:cNvPr name="TextBox 26" id="26"/>
          <p:cNvSpPr txBox="true"/>
          <p:nvPr/>
        </p:nvSpPr>
        <p:spPr>
          <a:xfrm rot="0">
            <a:off x="7913340" y="3996035"/>
            <a:ext cx="2614910" cy="345876"/>
          </a:xfrm>
          <a:prstGeom prst="rect">
            <a:avLst/>
          </a:prstGeom>
        </p:spPr>
        <p:txBody>
          <a:bodyPr anchor="t" rtlCol="false" tIns="0" lIns="0" bIns="0" rIns="0">
            <a:spAutoFit/>
          </a:bodyPr>
          <a:lstStyle/>
          <a:p>
            <a:pPr algn="l">
              <a:lnSpc>
                <a:spcPts val="2562"/>
              </a:lnSpc>
            </a:pPr>
            <a:r>
              <a:rPr lang="en-US" sz="2000" b="true">
                <a:solidFill>
                  <a:srgbClr val="52586B"/>
                </a:solidFill>
                <a:latin typeface="Arimo Bold"/>
                <a:ea typeface="Arimo Bold"/>
                <a:cs typeface="Arimo Bold"/>
                <a:sym typeface="Arimo Bold"/>
              </a:rPr>
              <a:t>For Job Seekers</a:t>
            </a:r>
          </a:p>
        </p:txBody>
      </p:sp>
      <p:sp>
        <p:nvSpPr>
          <p:cNvPr name="TextBox 27" id="27"/>
          <p:cNvSpPr txBox="true"/>
          <p:nvPr/>
        </p:nvSpPr>
        <p:spPr>
          <a:xfrm rot="0">
            <a:off x="7913340" y="4381649"/>
            <a:ext cx="9319320" cy="420440"/>
          </a:xfrm>
          <a:prstGeom prst="rect">
            <a:avLst/>
          </a:prstGeom>
        </p:spPr>
        <p:txBody>
          <a:bodyPr anchor="t" rtlCol="false" tIns="0" lIns="0" bIns="0" rIns="0">
            <a:spAutoFit/>
          </a:bodyPr>
          <a:lstStyle/>
          <a:p>
            <a:pPr algn="l">
              <a:lnSpc>
                <a:spcPts val="2625"/>
              </a:lnSpc>
            </a:pPr>
            <a:r>
              <a:rPr lang="en-US" sz="1625">
                <a:solidFill>
                  <a:srgbClr val="52586B"/>
                </a:solidFill>
                <a:latin typeface="Arimo"/>
                <a:ea typeface="Arimo"/>
                <a:cs typeface="Arimo"/>
                <a:sym typeface="Arimo"/>
              </a:rPr>
              <a:t>Join us today and transform your job search. Get your first tailored resume and cover letter free.</a:t>
            </a:r>
          </a:p>
        </p:txBody>
      </p:sp>
      <p:grpSp>
        <p:nvGrpSpPr>
          <p:cNvPr name="Group 28" id="28"/>
          <p:cNvGrpSpPr/>
          <p:nvPr/>
        </p:nvGrpSpPr>
        <p:grpSpPr>
          <a:xfrm rot="0">
            <a:off x="7689949" y="5225057"/>
            <a:ext cx="9766101" cy="1568500"/>
            <a:chOff x="0" y="0"/>
            <a:chExt cx="13021468" cy="2091333"/>
          </a:xfrm>
        </p:grpSpPr>
        <p:sp>
          <p:nvSpPr>
            <p:cNvPr name="Freeform 29" id="29"/>
            <p:cNvSpPr/>
            <p:nvPr/>
          </p:nvSpPr>
          <p:spPr>
            <a:xfrm flipH="false" flipV="false" rot="0">
              <a:off x="6350" y="6350"/>
              <a:ext cx="13008736" cy="2078609"/>
            </a:xfrm>
            <a:custGeom>
              <a:avLst/>
              <a:gdLst/>
              <a:ahLst/>
              <a:cxnLst/>
              <a:rect r="r" b="b" t="t" l="l"/>
              <a:pathLst>
                <a:path h="2078609" w="13008736">
                  <a:moveTo>
                    <a:pt x="0" y="117094"/>
                  </a:moveTo>
                  <a:cubicBezTo>
                    <a:pt x="0" y="52451"/>
                    <a:pt x="52705" y="0"/>
                    <a:pt x="117729" y="0"/>
                  </a:cubicBezTo>
                  <a:lnTo>
                    <a:pt x="12891008" y="0"/>
                  </a:lnTo>
                  <a:cubicBezTo>
                    <a:pt x="12956032" y="0"/>
                    <a:pt x="13008736" y="52451"/>
                    <a:pt x="13008736" y="117094"/>
                  </a:cubicBezTo>
                  <a:lnTo>
                    <a:pt x="13008736" y="1961515"/>
                  </a:lnTo>
                  <a:cubicBezTo>
                    <a:pt x="13008736" y="2026158"/>
                    <a:pt x="12956032" y="2078609"/>
                    <a:pt x="12891008" y="2078609"/>
                  </a:cubicBezTo>
                  <a:lnTo>
                    <a:pt x="117729" y="2078609"/>
                  </a:lnTo>
                  <a:cubicBezTo>
                    <a:pt x="52705" y="2078609"/>
                    <a:pt x="0" y="2026158"/>
                    <a:pt x="0" y="1961515"/>
                  </a:cubicBezTo>
                  <a:close/>
                </a:path>
              </a:pathLst>
            </a:custGeom>
            <a:solidFill>
              <a:srgbClr val="E2E4E9"/>
            </a:solidFill>
          </p:spPr>
        </p:sp>
        <p:sp>
          <p:nvSpPr>
            <p:cNvPr name="Freeform 30" id="30"/>
            <p:cNvSpPr/>
            <p:nvPr/>
          </p:nvSpPr>
          <p:spPr>
            <a:xfrm flipH="false" flipV="false" rot="0">
              <a:off x="0" y="0"/>
              <a:ext cx="13021436" cy="2091309"/>
            </a:xfrm>
            <a:custGeom>
              <a:avLst/>
              <a:gdLst/>
              <a:ahLst/>
              <a:cxnLst/>
              <a:rect r="r" b="b" t="t" l="l"/>
              <a:pathLst>
                <a:path h="2091309" w="13021436">
                  <a:moveTo>
                    <a:pt x="0" y="123444"/>
                  </a:moveTo>
                  <a:cubicBezTo>
                    <a:pt x="0" y="55245"/>
                    <a:pt x="55626" y="0"/>
                    <a:pt x="124079" y="0"/>
                  </a:cubicBezTo>
                  <a:lnTo>
                    <a:pt x="12897358" y="0"/>
                  </a:lnTo>
                  <a:lnTo>
                    <a:pt x="12897358" y="6350"/>
                  </a:lnTo>
                  <a:lnTo>
                    <a:pt x="12897358" y="0"/>
                  </a:lnTo>
                  <a:cubicBezTo>
                    <a:pt x="12965811" y="0"/>
                    <a:pt x="13021436" y="55245"/>
                    <a:pt x="13021436" y="123444"/>
                  </a:cubicBezTo>
                  <a:lnTo>
                    <a:pt x="13015086" y="123444"/>
                  </a:lnTo>
                  <a:lnTo>
                    <a:pt x="13021436" y="123444"/>
                  </a:lnTo>
                  <a:lnTo>
                    <a:pt x="13021436" y="1967865"/>
                  </a:lnTo>
                  <a:lnTo>
                    <a:pt x="13015086" y="1967865"/>
                  </a:lnTo>
                  <a:lnTo>
                    <a:pt x="13021436" y="1967865"/>
                  </a:lnTo>
                  <a:cubicBezTo>
                    <a:pt x="13021436" y="2036064"/>
                    <a:pt x="12965811" y="2091309"/>
                    <a:pt x="12897358" y="2091309"/>
                  </a:cubicBezTo>
                  <a:lnTo>
                    <a:pt x="12897358" y="2084959"/>
                  </a:lnTo>
                  <a:lnTo>
                    <a:pt x="12897358" y="2091309"/>
                  </a:lnTo>
                  <a:lnTo>
                    <a:pt x="124079" y="2091309"/>
                  </a:lnTo>
                  <a:lnTo>
                    <a:pt x="124079" y="2084959"/>
                  </a:lnTo>
                  <a:lnTo>
                    <a:pt x="124079" y="2091309"/>
                  </a:lnTo>
                  <a:cubicBezTo>
                    <a:pt x="55626" y="2091309"/>
                    <a:pt x="0" y="2036064"/>
                    <a:pt x="0" y="1967865"/>
                  </a:cubicBezTo>
                  <a:lnTo>
                    <a:pt x="0" y="123444"/>
                  </a:lnTo>
                  <a:lnTo>
                    <a:pt x="6350" y="123444"/>
                  </a:lnTo>
                  <a:lnTo>
                    <a:pt x="0" y="123444"/>
                  </a:lnTo>
                  <a:moveTo>
                    <a:pt x="12700" y="123444"/>
                  </a:moveTo>
                  <a:lnTo>
                    <a:pt x="12700" y="1967865"/>
                  </a:lnTo>
                  <a:lnTo>
                    <a:pt x="6350" y="1967865"/>
                  </a:lnTo>
                  <a:lnTo>
                    <a:pt x="12700" y="1967865"/>
                  </a:lnTo>
                  <a:cubicBezTo>
                    <a:pt x="12700" y="2029079"/>
                    <a:pt x="62484" y="2078609"/>
                    <a:pt x="124079" y="2078609"/>
                  </a:cubicBezTo>
                  <a:lnTo>
                    <a:pt x="12897358" y="2078609"/>
                  </a:lnTo>
                  <a:cubicBezTo>
                    <a:pt x="12958952" y="2078609"/>
                    <a:pt x="13008736" y="2028952"/>
                    <a:pt x="13008736" y="1967865"/>
                  </a:cubicBezTo>
                  <a:lnTo>
                    <a:pt x="13008736" y="123444"/>
                  </a:lnTo>
                  <a:cubicBezTo>
                    <a:pt x="13008736" y="62230"/>
                    <a:pt x="12958952" y="12700"/>
                    <a:pt x="12897358" y="12700"/>
                  </a:cubicBezTo>
                  <a:lnTo>
                    <a:pt x="124079" y="12700"/>
                  </a:lnTo>
                  <a:lnTo>
                    <a:pt x="124079" y="6350"/>
                  </a:lnTo>
                  <a:lnTo>
                    <a:pt x="124079" y="12700"/>
                  </a:lnTo>
                  <a:cubicBezTo>
                    <a:pt x="62484" y="12700"/>
                    <a:pt x="12700" y="62357"/>
                    <a:pt x="12700" y="123444"/>
                  </a:cubicBezTo>
                  <a:close/>
                </a:path>
              </a:pathLst>
            </a:custGeom>
            <a:solidFill>
              <a:srgbClr val="C8CACF"/>
            </a:solidFill>
          </p:spPr>
        </p:sp>
      </p:grpSp>
      <p:sp>
        <p:nvSpPr>
          <p:cNvPr name="TextBox 31" id="31"/>
          <p:cNvSpPr txBox="true"/>
          <p:nvPr/>
        </p:nvSpPr>
        <p:spPr>
          <a:xfrm rot="0">
            <a:off x="7913340" y="5429399"/>
            <a:ext cx="2614910" cy="345876"/>
          </a:xfrm>
          <a:prstGeom prst="rect">
            <a:avLst/>
          </a:prstGeom>
        </p:spPr>
        <p:txBody>
          <a:bodyPr anchor="t" rtlCol="false" tIns="0" lIns="0" bIns="0" rIns="0">
            <a:spAutoFit/>
          </a:bodyPr>
          <a:lstStyle/>
          <a:p>
            <a:pPr algn="l">
              <a:lnSpc>
                <a:spcPts val="2562"/>
              </a:lnSpc>
            </a:pPr>
            <a:r>
              <a:rPr lang="en-US" sz="2000" b="true">
                <a:solidFill>
                  <a:srgbClr val="52586B"/>
                </a:solidFill>
                <a:latin typeface="Arimo Bold"/>
                <a:ea typeface="Arimo Bold"/>
                <a:cs typeface="Arimo Bold"/>
                <a:sym typeface="Arimo Bold"/>
              </a:rPr>
              <a:t>For Investors</a:t>
            </a:r>
          </a:p>
        </p:txBody>
      </p:sp>
      <p:sp>
        <p:nvSpPr>
          <p:cNvPr name="TextBox 32" id="32"/>
          <p:cNvSpPr txBox="true"/>
          <p:nvPr/>
        </p:nvSpPr>
        <p:spPr>
          <a:xfrm rot="0">
            <a:off x="7913340" y="5815012"/>
            <a:ext cx="9319320" cy="755154"/>
          </a:xfrm>
          <a:prstGeom prst="rect">
            <a:avLst/>
          </a:prstGeom>
        </p:spPr>
        <p:txBody>
          <a:bodyPr anchor="t" rtlCol="false" tIns="0" lIns="0" bIns="0" rIns="0">
            <a:spAutoFit/>
          </a:bodyPr>
          <a:lstStyle/>
          <a:p>
            <a:pPr algn="l">
              <a:lnSpc>
                <a:spcPts val="2625"/>
              </a:lnSpc>
            </a:pPr>
            <a:r>
              <a:rPr lang="en-US" sz="1625">
                <a:solidFill>
                  <a:srgbClr val="52586B"/>
                </a:solidFill>
                <a:latin typeface="Arimo"/>
                <a:ea typeface="Arimo"/>
                <a:cs typeface="Arimo"/>
                <a:sym typeface="Arimo"/>
              </a:rPr>
              <a:t>Join us in revolutionizing career development. Let's discuss how Career Catalyst can scale to millions of users.</a:t>
            </a:r>
          </a:p>
        </p:txBody>
      </p:sp>
      <p:sp>
        <p:nvSpPr>
          <p:cNvPr name="TextBox 33" id="33"/>
          <p:cNvSpPr txBox="true"/>
          <p:nvPr/>
        </p:nvSpPr>
        <p:spPr>
          <a:xfrm rot="0">
            <a:off x="7694711" y="7498259"/>
            <a:ext cx="8713787" cy="1018672"/>
          </a:xfrm>
          <a:prstGeom prst="rect">
            <a:avLst/>
          </a:prstGeom>
        </p:spPr>
        <p:txBody>
          <a:bodyPr anchor="t" rtlCol="false" tIns="0" lIns="0" bIns="0" rIns="0">
            <a:spAutoFit/>
          </a:bodyPr>
          <a:lstStyle/>
          <a:p>
            <a:pPr algn="l">
              <a:lnSpc>
                <a:spcPts val="6195"/>
              </a:lnSpc>
            </a:pPr>
            <a:r>
              <a:rPr lang="en-US" sz="7625" b="true">
                <a:solidFill>
                  <a:srgbClr val="373B48"/>
                </a:solidFill>
                <a:latin typeface="Arimo Bold"/>
                <a:ea typeface="Arimo Bold"/>
                <a:cs typeface="Arimo Bold"/>
                <a:sym typeface="Arimo Bold"/>
              </a:rPr>
              <a:t>Thank You</a:t>
            </a:r>
          </a:p>
        </p:txBody>
      </p:sp>
      <p:sp>
        <p:nvSpPr>
          <p:cNvPr name="TextBox 34" id="34"/>
          <p:cNvSpPr txBox="true"/>
          <p:nvPr/>
        </p:nvSpPr>
        <p:spPr>
          <a:xfrm rot="0">
            <a:off x="7699474" y="8754280"/>
            <a:ext cx="9756576" cy="755154"/>
          </a:xfrm>
          <a:prstGeom prst="rect">
            <a:avLst/>
          </a:prstGeom>
        </p:spPr>
        <p:txBody>
          <a:bodyPr anchor="t" rtlCol="false" tIns="0" lIns="0" bIns="0" rIns="0">
            <a:spAutoFit/>
          </a:bodyPr>
          <a:lstStyle/>
          <a:p>
            <a:pPr algn="l">
              <a:lnSpc>
                <a:spcPts val="2625"/>
              </a:lnSpc>
            </a:pPr>
            <a:r>
              <a:rPr lang="en-US" sz="1625">
                <a:solidFill>
                  <a:srgbClr val="52586B"/>
                </a:solidFill>
                <a:latin typeface="Arimo"/>
                <a:ea typeface="Arimo"/>
                <a:cs typeface="Arimo"/>
                <a:sym typeface="Arimo"/>
              </a:rPr>
              <a:t>We're excited to answer your questions and explore how Career Catalyst can help job seekers land their dream roles faster and with more confidence than ever before.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DAG08tAq8zE</dc:identifier>
  <dcterms:modified xsi:type="dcterms:W3CDTF">2011-08-01T06:04:30Z</dcterms:modified>
  <cp:revision>1</cp:revision>
</cp:coreProperties>
</file>